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84" r:id="rId2"/>
  </p:sldMasterIdLst>
  <p:notesMasterIdLst>
    <p:notesMasterId r:id="rId75"/>
  </p:notesMasterIdLst>
  <p:handoutMasterIdLst>
    <p:handoutMasterId r:id="rId76"/>
  </p:handoutMasterIdLst>
  <p:sldIdLst>
    <p:sldId id="265" r:id="rId3"/>
    <p:sldId id="267" r:id="rId4"/>
    <p:sldId id="334" r:id="rId5"/>
    <p:sldId id="266" r:id="rId6"/>
    <p:sldId id="327" r:id="rId7"/>
    <p:sldId id="268" r:id="rId8"/>
    <p:sldId id="269" r:id="rId9"/>
    <p:sldId id="270" r:id="rId10"/>
    <p:sldId id="271" r:id="rId11"/>
    <p:sldId id="335" r:id="rId12"/>
    <p:sldId id="336" r:id="rId13"/>
    <p:sldId id="272" r:id="rId14"/>
    <p:sldId id="273" r:id="rId15"/>
    <p:sldId id="274" r:id="rId16"/>
    <p:sldId id="275" r:id="rId17"/>
    <p:sldId id="276" r:id="rId18"/>
    <p:sldId id="328" r:id="rId19"/>
    <p:sldId id="277" r:id="rId20"/>
    <p:sldId id="278" r:id="rId21"/>
    <p:sldId id="329" r:id="rId22"/>
    <p:sldId id="279" r:id="rId23"/>
    <p:sldId id="280" r:id="rId24"/>
    <p:sldId id="303" r:id="rId25"/>
    <p:sldId id="281" r:id="rId26"/>
    <p:sldId id="282" r:id="rId27"/>
    <p:sldId id="283" r:id="rId28"/>
    <p:sldId id="330" r:id="rId29"/>
    <p:sldId id="331" r:id="rId30"/>
    <p:sldId id="332" r:id="rId31"/>
    <p:sldId id="284" r:id="rId32"/>
    <p:sldId id="285" r:id="rId33"/>
    <p:sldId id="286" r:id="rId34"/>
    <p:sldId id="287" r:id="rId35"/>
    <p:sldId id="288" r:id="rId36"/>
    <p:sldId id="289" r:id="rId37"/>
    <p:sldId id="290" r:id="rId38"/>
    <p:sldId id="291" r:id="rId39"/>
    <p:sldId id="292" r:id="rId40"/>
    <p:sldId id="294" r:id="rId41"/>
    <p:sldId id="293" r:id="rId42"/>
    <p:sldId id="295" r:id="rId43"/>
    <p:sldId id="296" r:id="rId44"/>
    <p:sldId id="297" r:id="rId45"/>
    <p:sldId id="298" r:id="rId46"/>
    <p:sldId id="299" r:id="rId47"/>
    <p:sldId id="300" r:id="rId48"/>
    <p:sldId id="301" r:id="rId49"/>
    <p:sldId id="302" r:id="rId50"/>
    <p:sldId id="304" r:id="rId51"/>
    <p:sldId id="305" r:id="rId52"/>
    <p:sldId id="306" r:id="rId53"/>
    <p:sldId id="307" r:id="rId54"/>
    <p:sldId id="333" r:id="rId55"/>
    <p:sldId id="308" r:id="rId56"/>
    <p:sldId id="309" r:id="rId57"/>
    <p:sldId id="311" r:id="rId58"/>
    <p:sldId id="312" r:id="rId59"/>
    <p:sldId id="313" r:id="rId60"/>
    <p:sldId id="314" r:id="rId61"/>
    <p:sldId id="315" r:id="rId62"/>
    <p:sldId id="320" r:id="rId63"/>
    <p:sldId id="316" r:id="rId64"/>
    <p:sldId id="317" r:id="rId65"/>
    <p:sldId id="318" r:id="rId66"/>
    <p:sldId id="319" r:id="rId67"/>
    <p:sldId id="321" r:id="rId68"/>
    <p:sldId id="322" r:id="rId69"/>
    <p:sldId id="323" r:id="rId70"/>
    <p:sldId id="324" r:id="rId71"/>
    <p:sldId id="325" r:id="rId72"/>
    <p:sldId id="326" r:id="rId73"/>
    <p:sldId id="310" r:id="rId7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showGuides="1">
      <p:cViewPr varScale="1">
        <p:scale>
          <a:sx n="115" d="100"/>
          <a:sy n="115" d="100"/>
        </p:scale>
        <p:origin x="264" y="108"/>
      </p:cViewPr>
      <p:guideLst>
        <p:guide orient="horz" pos="2160"/>
        <p:guide pos="3840"/>
      </p:guideLst>
    </p:cSldViewPr>
  </p:slideViewPr>
  <p:notesTextViewPr>
    <p:cViewPr>
      <p:scale>
        <a:sx n="1" d="1"/>
        <a:sy n="1" d="1"/>
      </p:scale>
      <p:origin x="0" y="0"/>
    </p:cViewPr>
  </p:notesTextViewPr>
  <p:notesViewPr>
    <p:cSldViewPr snapToGrid="0">
      <p:cViewPr varScale="1">
        <p:scale>
          <a:sx n="76" d="100"/>
          <a:sy n="76" d="100"/>
        </p:scale>
        <p:origin x="2412"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handoutMaster" Target="handoutMasters/handoutMaster1.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1.xml"/><Relationship Id="rId29" Type="http://schemas.openxmlformats.org/officeDocument/2006/relationships/slide" Target="slides/slide2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658A34-83F4-4B2E-BC5A-DE51EE8822F9}" type="datetimeFigureOut">
              <a:rPr lang="en-US" smtClean="0"/>
              <a:t>8/3/2016</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78FE58C-C1A6-4C4C-90C2-B7F5B0504B2D}" type="slidenum">
              <a:rPr lang="en-US" smtClean="0"/>
              <a:t>‹#›</a:t>
            </a:fld>
            <a:endParaRPr lang="en-US"/>
          </a:p>
        </p:txBody>
      </p:sp>
    </p:spTree>
    <p:extLst>
      <p:ext uri="{BB962C8B-B14F-4D97-AF65-F5344CB8AC3E}">
        <p14:creationId xmlns:p14="http://schemas.microsoft.com/office/powerpoint/2010/main" val="4034605036"/>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eg>
</file>

<file path=ppt/media/image15.gif>
</file>

<file path=ppt/media/image16.jpg>
</file>

<file path=ppt/media/image17.jpeg>
</file>

<file path=ppt/media/image18.jpeg>
</file>

<file path=ppt/media/image19.jpeg>
</file>

<file path=ppt/media/image2.jpg>
</file>

<file path=ppt/media/image20.jpg>
</file>

<file path=ppt/media/image21.jpg>
</file>

<file path=ppt/media/image22.gif>
</file>

<file path=ppt/media/image23.jpeg>
</file>

<file path=ppt/media/image3.jpg>
</file>

<file path=ppt/media/image4.jpg>
</file>

<file path=ppt/media/image5.JPG>
</file>

<file path=ppt/media/image6.gif>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2E1917-0BAF-4687-978A-82FFF05559C3}" type="datetimeFigureOut">
              <a:rPr lang="en-US" smtClean="0"/>
              <a:t>8/3/2016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0E1E9A-E921-4174-A0FC-51868D7AC568}" type="slidenum">
              <a:rPr lang="en-US" smtClean="0"/>
              <a:t>‹#›</a:t>
            </a:fld>
            <a:endParaRPr lang="en-US"/>
          </a:p>
        </p:txBody>
      </p:sp>
    </p:spTree>
    <p:extLst>
      <p:ext uri="{BB962C8B-B14F-4D97-AF65-F5344CB8AC3E}">
        <p14:creationId xmlns:p14="http://schemas.microsoft.com/office/powerpoint/2010/main" val="373786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EAB7D7-3608-4730-B2E2-670834DF882C}" type="datetimeFigureOut">
              <a:rPr lang="en-US" smtClean="0"/>
              <a:t>8/3/2016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2" name="Title 1"/>
          <p:cNvSpPr>
            <a:spLocks noGrp="1"/>
          </p:cNvSpPr>
          <p:nvPr>
            <p:ph type="ctrTitle"/>
          </p:nvPr>
        </p:nvSpPr>
        <p:spPr>
          <a:xfrm>
            <a:off x="1524000" y="1041400"/>
            <a:ext cx="9144000" cy="2387600"/>
          </a:xfrm>
        </p:spPr>
        <p:txBody>
          <a:bodyPr anchor="b"/>
          <a:lstStyle>
            <a:lvl1pPr algn="ctr">
              <a:defRPr sz="6000"/>
            </a:lvl1pPr>
          </a:lstStyle>
          <a:p>
            <a:r>
              <a:rPr lang="en-US" smtClean="0"/>
              <a:t>Click to edit Master title style</a:t>
            </a:r>
            <a:endParaRPr lang="en-US" dirty="0"/>
          </a:p>
        </p:txBody>
      </p:sp>
    </p:spTree>
    <p:extLst>
      <p:ext uri="{BB962C8B-B14F-4D97-AF65-F5344CB8AC3E}">
        <p14:creationId xmlns:p14="http://schemas.microsoft.com/office/powerpoint/2010/main" val="646705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EAB7D7-3608-4730-B2E2-670834DF882C}" type="datetimeFigureOut">
              <a:rPr lang="en-US" smtClean="0"/>
              <a:t>8/3/2016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
        <p:nvSpPr>
          <p:cNvPr id="3" name="Vertical Text Placeholder 2"/>
          <p:cNvSpPr>
            <a:spLocks noGrp="1"/>
          </p:cNvSpPr>
          <p:nvPr>
            <p:ph type="body" orient="vert" idx="1"/>
          </p:nvPr>
        </p:nvSpPr>
        <p:spPr>
          <a:xfrm>
            <a:off x="1562100" y="1825625"/>
            <a:ext cx="9791700" cy="43513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821885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EAB7D7-3608-4730-B2E2-670834DF882C}" type="datetimeFigureOut">
              <a:rPr lang="en-US" smtClean="0"/>
              <a:t>8/3/2016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
        <p:nvSpPr>
          <p:cNvPr id="3" name="Vertical Text Placeholder 2"/>
          <p:cNvSpPr>
            <a:spLocks noGrp="1"/>
          </p:cNvSpPr>
          <p:nvPr>
            <p:ph type="body" orient="vert" idx="1"/>
          </p:nvPr>
        </p:nvSpPr>
        <p:spPr>
          <a:xfrm>
            <a:off x="1562100" y="365125"/>
            <a:ext cx="70104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Tree>
    <p:extLst>
      <p:ext uri="{BB962C8B-B14F-4D97-AF65-F5344CB8AC3E}">
        <p14:creationId xmlns:p14="http://schemas.microsoft.com/office/powerpoint/2010/main" val="3388830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4EAB7D7-3608-4730-B2E2-670834DF882C}" type="datetimeFigureOut">
              <a:rPr lang="en-US" smtClean="0"/>
              <a:t>8/3/2016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
        <p:nvSpPr>
          <p:cNvPr id="3" name="Picture Placeholder 2"/>
          <p:cNvSpPr>
            <a:spLocks noGrp="1"/>
          </p:cNvSpPr>
          <p:nvPr>
            <p:ph type="pic" idx="1"/>
          </p:nvPr>
        </p:nvSpPr>
        <p:spPr>
          <a:xfrm>
            <a:off x="5678904" y="987425"/>
            <a:ext cx="5678424"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8" name="Text Placeholder 3"/>
          <p:cNvSpPr>
            <a:spLocks noGrp="1"/>
          </p:cNvSpPr>
          <p:nvPr>
            <p:ph type="body" sz="half" idx="2"/>
          </p:nvPr>
        </p:nvSpPr>
        <p:spPr>
          <a:xfrm>
            <a:off x="1562100"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Title 1"/>
          <p:cNvSpPr>
            <a:spLocks noGrp="1"/>
          </p:cNvSpPr>
          <p:nvPr>
            <p:ph type="title"/>
          </p:nvPr>
        </p:nvSpPr>
        <p:spPr>
          <a:xfrm>
            <a:off x="1562100" y="457200"/>
            <a:ext cx="3932237" cy="1600200"/>
          </a:xfrm>
        </p:spPr>
        <p:txBody>
          <a:bodyPr anchor="b"/>
          <a:lstStyle>
            <a:lvl1pPr>
              <a:defRPr sz="3200"/>
            </a:lvl1pPr>
          </a:lstStyle>
          <a:p>
            <a:r>
              <a:rPr lang="en-US" smtClean="0"/>
              <a:t>Click to edit Master title style</a:t>
            </a:r>
            <a:endParaRPr lang="en-US"/>
          </a:p>
        </p:txBody>
      </p:sp>
    </p:spTree>
    <p:extLst>
      <p:ext uri="{BB962C8B-B14F-4D97-AF65-F5344CB8AC3E}">
        <p14:creationId xmlns:p14="http://schemas.microsoft.com/office/powerpoint/2010/main" val="3413888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EAB7D7-3608-4730-B2E2-670834DF882C}" type="datetimeFigureOut">
              <a:rPr lang="en-US" smtClean="0"/>
              <a:t>8/3/2016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98793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EAB7D7-3608-4730-B2E2-670834DF882C}" type="datetimeFigureOut">
              <a:rPr lang="en-US" smtClean="0"/>
              <a:t>8/3/2016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
        <p:nvSpPr>
          <p:cNvPr id="3" name="Text Placeholder 2"/>
          <p:cNvSpPr>
            <a:spLocks noGrp="1"/>
          </p:cNvSpPr>
          <p:nvPr>
            <p:ph type="body" idx="1"/>
          </p:nvPr>
        </p:nvSpPr>
        <p:spPr>
          <a:xfrm>
            <a:off x="1241658" y="4589463"/>
            <a:ext cx="10105791"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2" name="Title 1"/>
          <p:cNvSpPr>
            <a:spLocks noGrp="1"/>
          </p:cNvSpPr>
          <p:nvPr>
            <p:ph type="title"/>
          </p:nvPr>
        </p:nvSpPr>
        <p:spPr>
          <a:xfrm>
            <a:off x="1241658" y="1709738"/>
            <a:ext cx="10105791" cy="2862262"/>
          </a:xfrm>
        </p:spPr>
        <p:txBody>
          <a:bodyPr anchor="b"/>
          <a:lstStyle>
            <a:lvl1pPr>
              <a:defRPr sz="6000"/>
            </a:lvl1pPr>
          </a:lstStyle>
          <a:p>
            <a:r>
              <a:rPr lang="en-US" smtClean="0"/>
              <a:t>Click to edit Master title style</a:t>
            </a:r>
            <a:endParaRPr lang="en-US"/>
          </a:p>
        </p:txBody>
      </p:sp>
    </p:spTree>
    <p:extLst>
      <p:ext uri="{BB962C8B-B14F-4D97-AF65-F5344CB8AC3E}">
        <p14:creationId xmlns:p14="http://schemas.microsoft.com/office/powerpoint/2010/main" val="4067686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4EAB7D7-3608-4730-B2E2-670834DF882C}" type="datetimeFigureOut">
              <a:rPr lang="en-US" smtClean="0"/>
              <a:t>8/3/2016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
        <p:nvSpPr>
          <p:cNvPr id="4" name="Content Placeholder 3"/>
          <p:cNvSpPr>
            <a:spLocks noGrp="1"/>
          </p:cNvSpPr>
          <p:nvPr>
            <p:ph sz="half" idx="2"/>
          </p:nvPr>
        </p:nvSpPr>
        <p:spPr>
          <a:xfrm>
            <a:off x="6605325" y="1825625"/>
            <a:ext cx="475488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Content Placeholder 2"/>
          <p:cNvSpPr>
            <a:spLocks noGrp="1"/>
          </p:cNvSpPr>
          <p:nvPr>
            <p:ph sz="half" idx="1"/>
          </p:nvPr>
        </p:nvSpPr>
        <p:spPr>
          <a:xfrm>
            <a:off x="1569700" y="1825625"/>
            <a:ext cx="475488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636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84EAB7D7-3608-4730-B2E2-670834DF882C}" type="datetimeFigureOut">
              <a:rPr lang="en-US" smtClean="0"/>
              <a:t>8/3/2016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B7BAC7-FE87-40F6-AA24-4F4685D1B022}" type="slidenum">
              <a:rPr lang="en-US" smtClean="0"/>
              <a:t>‹#›</a:t>
            </a:fld>
            <a:endParaRPr lang="en-US"/>
          </a:p>
        </p:txBody>
      </p:sp>
      <p:sp>
        <p:nvSpPr>
          <p:cNvPr id="6" name="Content Placeholder 5"/>
          <p:cNvSpPr>
            <a:spLocks noGrp="1"/>
          </p:cNvSpPr>
          <p:nvPr>
            <p:ph sz="quarter" idx="4"/>
          </p:nvPr>
        </p:nvSpPr>
        <p:spPr>
          <a:xfrm>
            <a:off x="6598920" y="2193925"/>
            <a:ext cx="4754880" cy="3978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598920" y="1489075"/>
            <a:ext cx="4754880" cy="641350"/>
          </a:xfrm>
          <a:noFill/>
          <a:ln>
            <a:noFill/>
          </a:ln>
        </p:spPr>
        <p:txBody>
          <a:bodyPr anchor="b"/>
          <a:lstStyle>
            <a:lvl1pPr marL="0" indent="0">
              <a:buNone/>
              <a:defRPr sz="24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62100" y="2193925"/>
            <a:ext cx="4754880" cy="3978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Text Placeholder 2"/>
          <p:cNvSpPr>
            <a:spLocks noGrp="1"/>
          </p:cNvSpPr>
          <p:nvPr>
            <p:ph type="body" idx="1"/>
          </p:nvPr>
        </p:nvSpPr>
        <p:spPr>
          <a:xfrm>
            <a:off x="1562100" y="1489075"/>
            <a:ext cx="4754880" cy="641350"/>
          </a:xfrm>
          <a:noFill/>
          <a:ln>
            <a:noFill/>
          </a:ln>
        </p:spPr>
        <p:txBody>
          <a:bodyPr anchor="b"/>
          <a:lstStyle>
            <a:lvl1pPr marL="0" indent="0">
              <a:buNone/>
              <a:defRPr sz="24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 name="Title 1"/>
          <p:cNvSpPr>
            <a:spLocks noGrp="1"/>
          </p:cNvSpPr>
          <p:nvPr>
            <p:ph type="title"/>
          </p:nvPr>
        </p:nvSpPr>
        <p:spPr>
          <a:xfrm>
            <a:off x="2324100" y="274638"/>
            <a:ext cx="9023350" cy="1143000"/>
          </a:xfrm>
        </p:spPr>
        <p:txBody>
          <a:bodyPr/>
          <a:lstStyle/>
          <a:p>
            <a:r>
              <a:rPr lang="en-US" smtClean="0"/>
              <a:t>Click to edit Master title style</a:t>
            </a:r>
            <a:endParaRPr lang="en-US"/>
          </a:p>
        </p:txBody>
      </p:sp>
    </p:spTree>
    <p:extLst>
      <p:ext uri="{BB962C8B-B14F-4D97-AF65-F5344CB8AC3E}">
        <p14:creationId xmlns:p14="http://schemas.microsoft.com/office/powerpoint/2010/main" val="3231661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4EAB7D7-3608-4730-B2E2-670834DF882C}" type="datetimeFigureOut">
              <a:rPr lang="en-US" smtClean="0"/>
              <a:t>8/3/2016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B7BAC7-FE87-40F6-AA24-4F4685D1B022}" type="slidenum">
              <a:rPr lang="en-US" smtClean="0"/>
              <a:t>‹#›</a:t>
            </a:fld>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10586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EAB7D7-3608-4730-B2E2-670834DF882C}" type="datetimeFigureOut">
              <a:rPr lang="en-US" smtClean="0"/>
              <a:t>8/3/2016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321514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4EAB7D7-3608-4730-B2E2-670834DF882C}" type="datetimeFigureOut">
              <a:rPr lang="en-US" smtClean="0"/>
              <a:t>8/3/2016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
        <p:nvSpPr>
          <p:cNvPr id="3" name="Content Placeholder 2"/>
          <p:cNvSpPr>
            <a:spLocks noGrp="1"/>
          </p:cNvSpPr>
          <p:nvPr>
            <p:ph idx="1"/>
          </p:nvPr>
        </p:nvSpPr>
        <p:spPr>
          <a:xfrm>
            <a:off x="5678905" y="987425"/>
            <a:ext cx="567648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562100"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2" name="Title 1"/>
          <p:cNvSpPr>
            <a:spLocks noGrp="1"/>
          </p:cNvSpPr>
          <p:nvPr>
            <p:ph type="title"/>
          </p:nvPr>
        </p:nvSpPr>
        <p:spPr>
          <a:xfrm>
            <a:off x="1562100" y="457200"/>
            <a:ext cx="3932237" cy="1600200"/>
          </a:xfrm>
        </p:spPr>
        <p:txBody>
          <a:bodyPr anchor="b"/>
          <a:lstStyle>
            <a:lvl1pPr>
              <a:defRPr sz="3200"/>
            </a:lvl1pPr>
          </a:lstStyle>
          <a:p>
            <a:r>
              <a:rPr lang="en-US" smtClean="0"/>
              <a:t>Click to edit Master title style</a:t>
            </a:r>
            <a:endParaRPr lang="en-US"/>
          </a:p>
        </p:txBody>
      </p:sp>
    </p:spTree>
    <p:extLst>
      <p:ext uri="{BB962C8B-B14F-4D97-AF65-F5344CB8AC3E}">
        <p14:creationId xmlns:p14="http://schemas.microsoft.com/office/powerpoint/2010/main" val="2198712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4EAB7D7-3608-4730-B2E2-670834DF882C}" type="datetimeFigureOut">
              <a:rPr lang="en-US" smtClean="0"/>
              <a:t>8/3/2016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
        <p:nvSpPr>
          <p:cNvPr id="3" name="Picture Placeholder 2"/>
          <p:cNvSpPr>
            <a:spLocks noGrp="1"/>
          </p:cNvSpPr>
          <p:nvPr>
            <p:ph type="pic" idx="1"/>
          </p:nvPr>
        </p:nvSpPr>
        <p:spPr>
          <a:xfrm>
            <a:off x="5678904" y="987425"/>
            <a:ext cx="5678424"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8" name="Text Placeholder 3"/>
          <p:cNvSpPr>
            <a:spLocks noGrp="1"/>
          </p:cNvSpPr>
          <p:nvPr>
            <p:ph type="body" sz="half" idx="2"/>
          </p:nvPr>
        </p:nvSpPr>
        <p:spPr>
          <a:xfrm>
            <a:off x="1562100"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Title 1"/>
          <p:cNvSpPr>
            <a:spLocks noGrp="1"/>
          </p:cNvSpPr>
          <p:nvPr>
            <p:ph type="title"/>
          </p:nvPr>
        </p:nvSpPr>
        <p:spPr>
          <a:xfrm>
            <a:off x="1562100" y="457200"/>
            <a:ext cx="3932237" cy="1600200"/>
          </a:xfrm>
        </p:spPr>
        <p:txBody>
          <a:bodyPr anchor="b"/>
          <a:lstStyle>
            <a:lvl1pPr>
              <a:defRPr sz="3200"/>
            </a:lvl1pPr>
          </a:lstStyle>
          <a:p>
            <a:r>
              <a:rPr lang="en-US" smtClean="0"/>
              <a:t>Click to edit Master title style</a:t>
            </a:r>
            <a:endParaRPr lang="en-US"/>
          </a:p>
        </p:txBody>
      </p:sp>
    </p:spTree>
    <p:extLst>
      <p:ext uri="{BB962C8B-B14F-4D97-AF65-F5344CB8AC3E}">
        <p14:creationId xmlns:p14="http://schemas.microsoft.com/office/powerpoint/2010/main" val="1619359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1562100" y="6356350"/>
            <a:ext cx="25527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EAB7D7-3608-4730-B2E2-670834DF882C}" type="datetimeFigureOut">
              <a:rPr lang="en-US" smtClean="0"/>
              <a:pPr/>
              <a:t>8/3/2016</a:t>
            </a:fld>
            <a:endParaRPr lang="en-US"/>
          </a:p>
        </p:txBody>
      </p:sp>
      <p:sp>
        <p:nvSpPr>
          <p:cNvPr id="5" name="Footer Placeholder 4"/>
          <p:cNvSpPr>
            <a:spLocks noGrp="1"/>
          </p:cNvSpPr>
          <p:nvPr>
            <p:ph type="ftr" sz="quarter" idx="3"/>
          </p:nvPr>
        </p:nvSpPr>
        <p:spPr>
          <a:xfrm>
            <a:off x="4648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077200" y="6356350"/>
            <a:ext cx="3276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B7BAC7-FE87-40F6-AA24-4F4685D1B022}" type="slidenum">
              <a:rPr lang="en-US" smtClean="0"/>
              <a:t>‹#›</a:t>
            </a:fld>
            <a:endParaRPr lang="en-US"/>
          </a:p>
        </p:txBody>
      </p:sp>
      <p:sp>
        <p:nvSpPr>
          <p:cNvPr id="3" name="Text Placeholder 2"/>
          <p:cNvSpPr>
            <a:spLocks noGrp="1"/>
          </p:cNvSpPr>
          <p:nvPr>
            <p:ph type="body" idx="1"/>
          </p:nvPr>
        </p:nvSpPr>
        <p:spPr>
          <a:xfrm>
            <a:off x="1562100" y="1825625"/>
            <a:ext cx="9791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Placeholder 1"/>
          <p:cNvSpPr>
            <a:spLocks noGrp="1"/>
          </p:cNvSpPr>
          <p:nvPr>
            <p:ph type="title"/>
          </p:nvPr>
        </p:nvSpPr>
        <p:spPr>
          <a:xfrm>
            <a:off x="2324100" y="365125"/>
            <a:ext cx="9029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Tree>
    <p:extLst>
      <p:ext uri="{BB962C8B-B14F-4D97-AF65-F5344CB8AC3E}">
        <p14:creationId xmlns:p14="http://schemas.microsoft.com/office/powerpoint/2010/main" val="321936725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81"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14400" rtl="0" eaLnBrk="1" latinLnBrk="0" hangingPunct="1">
        <a:spcBef>
          <a:spcPct val="0"/>
        </a:spcBef>
        <a:buNone/>
        <a:defRPr sz="4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ct val="30000"/>
        </a:spcBef>
        <a:buClr>
          <a:schemeClr val="accent3"/>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ct val="30000"/>
        </a:spcBef>
        <a:buClr>
          <a:schemeClr val="accent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ct val="30000"/>
        </a:spcBef>
        <a:buClr>
          <a:schemeClr val="accent3"/>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ct val="30000"/>
        </a:spcBef>
        <a:buClr>
          <a:schemeClr val="accent3"/>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ct val="30000"/>
        </a:spcBef>
        <a:buClr>
          <a:schemeClr val="accent3"/>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0" orient="horz" pos="2160" userDrawn="1">
          <p15:clr>
            <a:srgbClr val="F26B43"/>
          </p15:clr>
        </p15:guide>
        <p15:guide id="1" pos="3840" userDrawn="1">
          <p15:clr>
            <a:srgbClr val="F26B43"/>
          </p15:clr>
        </p15:guide>
        <p15:guide id="2" pos="1464" userDrawn="1">
          <p15:clr>
            <a:srgbClr val="F26B43"/>
          </p15:clr>
        </p15:guide>
        <p15:guide id="3" pos="7152" userDrawn="1">
          <p15:clr>
            <a:srgbClr val="F26B43"/>
          </p15:clr>
        </p15:guide>
        <p15:guide id="4" pos="984" userDrawn="1">
          <p15:clr>
            <a:srgbClr val="F26B43"/>
          </p15:clr>
        </p15:guide>
        <p15:guide id="5" orient="horz" pos="388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83312" y="1256085"/>
            <a:ext cx="9144000" cy="2387600"/>
          </a:xfrm>
        </p:spPr>
        <p:txBody>
          <a:bodyPr/>
          <a:lstStyle/>
          <a:p>
            <a:r>
              <a:rPr lang="en-US" dirty="0" smtClean="0"/>
              <a:t>Research Design</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5748" y="1667179"/>
            <a:ext cx="3081528" cy="3137555"/>
          </a:xfrm>
          <a:prstGeom prst="rect">
            <a:avLst/>
          </a:prstGeom>
        </p:spPr>
      </p:pic>
    </p:spTree>
    <p:extLst>
      <p:ext uri="{BB962C8B-B14F-4D97-AF65-F5344CB8AC3E}">
        <p14:creationId xmlns:p14="http://schemas.microsoft.com/office/powerpoint/2010/main" val="923078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620289" y="2174760"/>
            <a:ext cx="9791700" cy="3328266"/>
          </a:xfrm>
        </p:spPr>
        <p:txBody>
          <a:bodyPr/>
          <a:lstStyle/>
          <a:p>
            <a:pPr indent="0">
              <a:buNone/>
            </a:pPr>
            <a:r>
              <a:rPr lang="en-NZ" sz="3200" dirty="0">
                <a:cs typeface="Arial" panose="020B0604020202020204" pitchFamily="34" charset="0"/>
              </a:rPr>
              <a:t>Experimental Design</a:t>
            </a:r>
          </a:p>
          <a:p>
            <a:pPr indent="0">
              <a:buNone/>
            </a:pPr>
            <a:r>
              <a:rPr lang="en-NZ" sz="3200" dirty="0" smtClean="0">
                <a:cs typeface="Arial" panose="020B0604020202020204" pitchFamily="34" charset="0"/>
              </a:rPr>
              <a:t>How the researcher attempts to lessen these errors and biases is through the use of a control group. A control is a group that the experimental group is compared to. This is to see whether there is any evidence of change.</a:t>
            </a:r>
            <a:endParaRPr lang="en-NZ" sz="3200" dirty="0">
              <a:cs typeface="Arial" panose="020B0604020202020204" pitchFamily="34" charset="0"/>
            </a:endParaRP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a:t>Research Design</a:t>
            </a:r>
          </a:p>
        </p:txBody>
      </p:sp>
    </p:spTree>
    <p:extLst>
      <p:ext uri="{BB962C8B-B14F-4D97-AF65-F5344CB8AC3E}">
        <p14:creationId xmlns:p14="http://schemas.microsoft.com/office/powerpoint/2010/main" val="1750990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620289" y="2174760"/>
            <a:ext cx="9791700" cy="3328266"/>
          </a:xfrm>
        </p:spPr>
        <p:txBody>
          <a:bodyPr/>
          <a:lstStyle/>
          <a:p>
            <a:pPr indent="0">
              <a:buNone/>
            </a:pPr>
            <a:r>
              <a:rPr lang="en-NZ" sz="3200" dirty="0">
                <a:cs typeface="Arial" panose="020B0604020202020204" pitchFamily="34" charset="0"/>
              </a:rPr>
              <a:t>Experimental </a:t>
            </a:r>
            <a:r>
              <a:rPr lang="en-NZ" sz="3200" dirty="0" smtClean="0">
                <a:cs typeface="Arial" panose="020B0604020202020204" pitchFamily="34" charset="0"/>
              </a:rPr>
              <a:t>Design</a:t>
            </a:r>
          </a:p>
          <a:p>
            <a:pPr indent="0">
              <a:buNone/>
            </a:pPr>
            <a:r>
              <a:rPr lang="en-NZ" sz="3200" dirty="0" smtClean="0">
                <a:cs typeface="Arial" panose="020B0604020202020204" pitchFamily="34" charset="0"/>
              </a:rPr>
              <a:t>The control does not have an intervention or exposed to the independent variable. Therefore any change to the experimental group is said to been caused by the IV.</a:t>
            </a:r>
            <a:endParaRPr lang="en-NZ" sz="3200" dirty="0">
              <a:cs typeface="Arial" panose="020B0604020202020204" pitchFamily="34" charset="0"/>
            </a:endParaRPr>
          </a:p>
          <a:p>
            <a:pPr marL="0" lvl="0" indent="0">
              <a:buNone/>
            </a:pPr>
            <a:r>
              <a:rPr lang="en-US" dirty="0" smtClean="0">
                <a:latin typeface="Arial" panose="020B0604020202020204" pitchFamily="34" charset="0"/>
                <a:cs typeface="Arial" panose="020B0604020202020204" pitchFamily="34" charset="0"/>
              </a:rPr>
              <a:t>	</a:t>
            </a: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a:t>Research Design</a:t>
            </a:r>
          </a:p>
        </p:txBody>
      </p:sp>
    </p:spTree>
    <p:extLst>
      <p:ext uri="{BB962C8B-B14F-4D97-AF65-F5344CB8AC3E}">
        <p14:creationId xmlns:p14="http://schemas.microsoft.com/office/powerpoint/2010/main" val="2251802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465705"/>
            <a:ext cx="9791700" cy="2713124"/>
          </a:xfrm>
        </p:spPr>
        <p:txBody>
          <a:bodyPr/>
          <a:lstStyle/>
          <a:p>
            <a:pPr indent="0">
              <a:buNone/>
            </a:pPr>
            <a:r>
              <a:rPr lang="en-NZ" sz="3200" dirty="0">
                <a:cs typeface="Arial" panose="020B0604020202020204" pitchFamily="34" charset="0"/>
              </a:rPr>
              <a:t>Experimental </a:t>
            </a:r>
            <a:r>
              <a:rPr lang="en-NZ" sz="3200" dirty="0" smtClean="0">
                <a:cs typeface="Arial" panose="020B0604020202020204" pitchFamily="34" charset="0"/>
              </a:rPr>
              <a:t>Design</a:t>
            </a:r>
          </a:p>
          <a:p>
            <a:pPr indent="0">
              <a:buNone/>
            </a:pPr>
            <a:r>
              <a:rPr lang="en-NZ" sz="3200" dirty="0" smtClean="0">
                <a:cs typeface="Arial" panose="020B0604020202020204" pitchFamily="34" charset="0"/>
              </a:rPr>
              <a:t>Also </a:t>
            </a:r>
            <a:r>
              <a:rPr lang="en-NZ" sz="3200" dirty="0">
                <a:cs typeface="Arial" panose="020B0604020202020204" pitchFamily="34" charset="0"/>
              </a:rPr>
              <a:t>by systematically distributing this potential error among groups the researcher theoretically distributes the bias randomly.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a:t>Research Design</a:t>
            </a:r>
          </a:p>
        </p:txBody>
      </p:sp>
    </p:spTree>
    <p:extLst>
      <p:ext uri="{BB962C8B-B14F-4D97-AF65-F5344CB8AC3E}">
        <p14:creationId xmlns:p14="http://schemas.microsoft.com/office/powerpoint/2010/main" val="253200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4660232" y="2715962"/>
            <a:ext cx="6725652" cy="4351338"/>
          </a:xfrm>
        </p:spPr>
        <p:txBody>
          <a:bodyPr/>
          <a:lstStyle/>
          <a:p>
            <a:pPr indent="0">
              <a:buNone/>
            </a:pPr>
            <a:r>
              <a:rPr lang="en-NZ" sz="3200" dirty="0">
                <a:cs typeface="Arial" panose="020B0604020202020204" pitchFamily="34" charset="0"/>
              </a:rPr>
              <a:t>Experimental Design</a:t>
            </a:r>
          </a:p>
          <a:p>
            <a:pPr indent="0">
              <a:buNone/>
            </a:pPr>
            <a:r>
              <a:rPr lang="en-NZ" sz="3200" dirty="0" smtClean="0">
                <a:cs typeface="Arial" panose="020B0604020202020204" pitchFamily="34" charset="0"/>
              </a:rPr>
              <a:t>Don’t </a:t>
            </a:r>
            <a:r>
              <a:rPr lang="en-NZ" sz="3200" dirty="0">
                <a:cs typeface="Arial" panose="020B0604020202020204" pitchFamily="34" charset="0"/>
              </a:rPr>
              <a:t>confuse random assignment with random selection.</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a:t>Research Design</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3793" y="2317583"/>
            <a:ext cx="3922796" cy="2453834"/>
          </a:xfrm>
          <a:prstGeom prst="rect">
            <a:avLst/>
          </a:prstGeom>
        </p:spPr>
      </p:pic>
    </p:spTree>
    <p:extLst>
      <p:ext uri="{BB962C8B-B14F-4D97-AF65-F5344CB8AC3E}">
        <p14:creationId xmlns:p14="http://schemas.microsoft.com/office/powerpoint/2010/main" val="64937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185819"/>
            <a:ext cx="9791700" cy="4351338"/>
          </a:xfrm>
        </p:spPr>
        <p:txBody>
          <a:bodyPr/>
          <a:lstStyle/>
          <a:p>
            <a:pPr indent="0">
              <a:buNone/>
            </a:pPr>
            <a:r>
              <a:rPr lang="en-NZ" sz="3200" dirty="0" smtClean="0">
                <a:cs typeface="Arial" panose="020B0604020202020204" pitchFamily="34" charset="0"/>
              </a:rPr>
              <a:t>Experimental Design</a:t>
            </a:r>
            <a:endParaRPr lang="en-NZ" sz="3200" dirty="0">
              <a:cs typeface="Arial" panose="020B0604020202020204" pitchFamily="34" charset="0"/>
            </a:endParaRPr>
          </a:p>
          <a:p>
            <a:pPr indent="0">
              <a:buNone/>
            </a:pPr>
            <a:r>
              <a:rPr lang="en-NZ" sz="3200" b="1" dirty="0" smtClean="0">
                <a:cs typeface="Arial" panose="020B0604020202020204" pitchFamily="34" charset="0"/>
              </a:rPr>
              <a:t>Extraneous </a:t>
            </a:r>
            <a:r>
              <a:rPr lang="en-NZ" sz="3200" b="1" dirty="0">
                <a:cs typeface="Arial" panose="020B0604020202020204" pitchFamily="34" charset="0"/>
              </a:rPr>
              <a:t>factors</a:t>
            </a:r>
            <a:r>
              <a:rPr lang="en-NZ" sz="3200" dirty="0">
                <a:cs typeface="Arial" panose="020B0604020202020204" pitchFamily="34" charset="0"/>
              </a:rPr>
              <a:t> are any influences in the selection of participants, the procedures, the statistics, or the design likely to affect the outcome and provide an alternative explanation for the results than what was expected.</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1397972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4812631" y="2283788"/>
            <a:ext cx="6517105" cy="3275764"/>
          </a:xfrm>
        </p:spPr>
        <p:txBody>
          <a:bodyPr/>
          <a:lstStyle/>
          <a:p>
            <a:pPr indent="0">
              <a:buNone/>
            </a:pPr>
            <a:r>
              <a:rPr lang="en-NZ" sz="3200" dirty="0" smtClean="0">
                <a:cs typeface="Arial" panose="020B0604020202020204" pitchFamily="34" charset="0"/>
              </a:rPr>
              <a:t>Experimental Design</a:t>
            </a:r>
            <a:endParaRPr lang="en-NZ" sz="3200" dirty="0">
              <a:cs typeface="Arial" panose="020B0604020202020204" pitchFamily="34" charset="0"/>
            </a:endParaRPr>
          </a:p>
          <a:p>
            <a:pPr indent="0">
              <a:buNone/>
            </a:pPr>
            <a:r>
              <a:rPr lang="en-NZ" sz="3200" dirty="0" smtClean="0">
                <a:cs typeface="Arial" panose="020B0604020202020204" pitchFamily="34" charset="0"/>
              </a:rPr>
              <a:t>All </a:t>
            </a:r>
            <a:r>
              <a:rPr lang="en-NZ" sz="3200" dirty="0">
                <a:cs typeface="Arial" panose="020B0604020202020204" pitchFamily="34" charset="0"/>
              </a:rPr>
              <a:t>experiments have some random error </a:t>
            </a:r>
            <a:r>
              <a:rPr lang="en-NZ" sz="3200" dirty="0" smtClean="0">
                <a:cs typeface="Arial" panose="020B0604020202020204" pitchFamily="34" charset="0"/>
              </a:rPr>
              <a:t>or extraneous </a:t>
            </a:r>
            <a:r>
              <a:rPr lang="en-NZ" sz="3200" dirty="0">
                <a:cs typeface="Arial" panose="020B0604020202020204" pitchFamily="34" charset="0"/>
              </a:rPr>
              <a:t>factors </a:t>
            </a:r>
            <a:r>
              <a:rPr lang="en-NZ" sz="3200" dirty="0" smtClean="0">
                <a:cs typeface="Arial" panose="020B0604020202020204" pitchFamily="34" charset="0"/>
              </a:rPr>
              <a:t>that </a:t>
            </a:r>
            <a:r>
              <a:rPr lang="en-NZ" sz="3200" dirty="0">
                <a:cs typeface="Arial" panose="020B0604020202020204" pitchFamily="34" charset="0"/>
              </a:rPr>
              <a:t>you cannot control, but you can try to control </a:t>
            </a:r>
            <a:r>
              <a:rPr lang="en-NZ" sz="3200" dirty="0" smtClean="0">
                <a:cs typeface="Arial" panose="020B0604020202020204" pitchFamily="34" charset="0"/>
              </a:rPr>
              <a:t>extraneous variables </a:t>
            </a:r>
            <a:r>
              <a:rPr lang="en-NZ" sz="3200" dirty="0">
                <a:cs typeface="Arial" panose="020B0604020202020204" pitchFamily="34" charset="0"/>
              </a:rPr>
              <a:t>as much as possible.</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3142" y="1688550"/>
            <a:ext cx="4143717" cy="4143717"/>
          </a:xfrm>
          <a:prstGeom prst="rect">
            <a:avLst/>
          </a:prstGeom>
        </p:spPr>
      </p:pic>
    </p:spTree>
    <p:extLst>
      <p:ext uri="{BB962C8B-B14F-4D97-AF65-F5344CB8AC3E}">
        <p14:creationId xmlns:p14="http://schemas.microsoft.com/office/powerpoint/2010/main" val="3442707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indent="0">
              <a:buNone/>
            </a:pPr>
            <a:r>
              <a:rPr lang="en-NZ" sz="3200" dirty="0" smtClean="0">
                <a:cs typeface="Arial" panose="020B0604020202020204" pitchFamily="34" charset="0"/>
              </a:rPr>
              <a:t>Experimental Design</a:t>
            </a:r>
            <a:endParaRPr lang="en-NZ" sz="3200" dirty="0">
              <a:cs typeface="Arial" panose="020B0604020202020204" pitchFamily="34" charset="0"/>
            </a:endParaRPr>
          </a:p>
          <a:p>
            <a:pPr indent="0">
              <a:buNone/>
            </a:pPr>
            <a:r>
              <a:rPr lang="en-NZ" sz="3200" dirty="0" smtClean="0">
                <a:cs typeface="Arial" panose="020B0604020202020204" pitchFamily="34" charset="0"/>
              </a:rPr>
              <a:t>Pretest-Posttest </a:t>
            </a:r>
            <a:r>
              <a:rPr lang="en-NZ" sz="3200" dirty="0">
                <a:cs typeface="Arial" panose="020B0604020202020204" pitchFamily="34" charset="0"/>
              </a:rPr>
              <a:t>– A pretest provides a measure on some attribute or characteristics that you assess before they receive the treatment. Posttest is the measure that you carryout after the treatment.</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endParaRPr lang="en-US" dirty="0"/>
          </a:p>
        </p:txBody>
      </p:sp>
    </p:spTree>
    <p:extLst>
      <p:ext uri="{BB962C8B-B14F-4D97-AF65-F5344CB8AC3E}">
        <p14:creationId xmlns:p14="http://schemas.microsoft.com/office/powerpoint/2010/main" val="3341714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025131"/>
            <a:ext cx="9791700" cy="3361517"/>
          </a:xfrm>
        </p:spPr>
        <p:txBody>
          <a:bodyPr/>
          <a:lstStyle/>
          <a:p>
            <a:pPr indent="0">
              <a:buNone/>
            </a:pPr>
            <a:r>
              <a:rPr lang="en-NZ" sz="3200" dirty="0" smtClean="0">
                <a:cs typeface="Arial" panose="020B0604020202020204" pitchFamily="34" charset="0"/>
              </a:rPr>
              <a:t>Experimental Design</a:t>
            </a:r>
            <a:endParaRPr lang="en-NZ" sz="3200" dirty="0">
              <a:cs typeface="Arial" panose="020B0604020202020204" pitchFamily="34" charset="0"/>
            </a:endParaRPr>
          </a:p>
          <a:p>
            <a:pPr indent="0">
              <a:buNone/>
            </a:pPr>
            <a:r>
              <a:rPr lang="en-NZ" sz="3200" dirty="0" smtClean="0">
                <a:cs typeface="Arial" panose="020B0604020202020204" pitchFamily="34" charset="0"/>
              </a:rPr>
              <a:t>Pretest – is often called the baseline reading in that it sets up a starting point. </a:t>
            </a:r>
            <a:r>
              <a:rPr lang="en-NZ" sz="3200" dirty="0" smtClean="0">
                <a:cs typeface="Arial" panose="020B0604020202020204" pitchFamily="34" charset="0"/>
              </a:rPr>
              <a:t>What is measured is the difference between the pretest and posttest scores.</a:t>
            </a:r>
            <a:endParaRPr lang="en-NZ" sz="3200" dirty="0">
              <a:cs typeface="Arial" panose="020B0604020202020204" pitchFamily="34" charset="0"/>
            </a:endParaRP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endParaRPr lang="en-US" dirty="0"/>
          </a:p>
        </p:txBody>
      </p:sp>
    </p:spTree>
    <p:extLst>
      <p:ext uri="{BB962C8B-B14F-4D97-AF65-F5344CB8AC3E}">
        <p14:creationId xmlns:p14="http://schemas.microsoft.com/office/powerpoint/2010/main" val="1095023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indent="0">
              <a:buNone/>
            </a:pPr>
            <a:r>
              <a:rPr lang="en-NZ" sz="3200" dirty="0" smtClean="0">
                <a:cs typeface="Arial" panose="020B0604020202020204" pitchFamily="34" charset="0"/>
              </a:rPr>
              <a:t>Experimental Design</a:t>
            </a:r>
          </a:p>
          <a:p>
            <a:pPr indent="0">
              <a:buNone/>
            </a:pPr>
            <a:r>
              <a:rPr lang="en-NZ" sz="3200" dirty="0" smtClean="0">
                <a:cs typeface="Arial" panose="020B0604020202020204" pitchFamily="34" charset="0"/>
              </a:rPr>
              <a:t>Pretest </a:t>
            </a:r>
            <a:r>
              <a:rPr lang="en-NZ" sz="3200" dirty="0">
                <a:cs typeface="Arial" panose="020B0604020202020204" pitchFamily="34" charset="0"/>
              </a:rPr>
              <a:t>have advantages and disadvantages. They take time and effort to administer, they can rise participants expectations about the outcome. The pretest may influence the experimental treatment.</a:t>
            </a:r>
            <a:r>
              <a:rPr lang="en-NZ" sz="3200" dirty="0"/>
              <a:t>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162204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072342" y="2083320"/>
            <a:ext cx="10356273" cy="4351338"/>
          </a:xfrm>
        </p:spPr>
        <p:txBody>
          <a:bodyPr/>
          <a:lstStyle/>
          <a:p>
            <a:pPr indent="0">
              <a:buNone/>
            </a:pPr>
            <a:r>
              <a:rPr lang="en-NZ" sz="3200" dirty="0" smtClean="0">
                <a:cs typeface="Arial" panose="020B0604020202020204" pitchFamily="34" charset="0"/>
              </a:rPr>
              <a:t>Experimental Design</a:t>
            </a:r>
            <a:endParaRPr lang="en-NZ" sz="3200" dirty="0">
              <a:cs typeface="Arial" panose="020B0604020202020204" pitchFamily="34" charset="0"/>
            </a:endParaRPr>
          </a:p>
          <a:p>
            <a:pPr indent="0">
              <a:buNone/>
            </a:pPr>
            <a:r>
              <a:rPr lang="en-NZ" sz="3200" dirty="0" smtClean="0">
                <a:cs typeface="Arial" panose="020B0604020202020204" pitchFamily="34" charset="0"/>
              </a:rPr>
              <a:t>Matching </a:t>
            </a:r>
            <a:r>
              <a:rPr lang="en-NZ" sz="3200" dirty="0">
                <a:cs typeface="Arial" panose="020B0604020202020204" pitchFamily="34" charset="0"/>
              </a:rPr>
              <a:t>of participants is a process of identifying one more personal characteristics that influence the outcome and assigning individuals with that characteristic equally to the experimental group and control group.</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	</a:t>
            </a:r>
            <a:endParaRPr lang="en-US" dirty="0"/>
          </a:p>
        </p:txBody>
      </p:sp>
    </p:spTree>
    <p:extLst>
      <p:ext uri="{BB962C8B-B14F-4D97-AF65-F5344CB8AC3E}">
        <p14:creationId xmlns:p14="http://schemas.microsoft.com/office/powerpoint/2010/main" val="1932493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4850295" y="3384080"/>
            <a:ext cx="5756082" cy="4351338"/>
          </a:xfrm>
        </p:spPr>
        <p:txBody>
          <a:bodyPr>
            <a:normAutofit/>
          </a:bodyPr>
          <a:lstStyle/>
          <a:p>
            <a:pPr marL="0" lvl="0" indent="0">
              <a:buNone/>
            </a:pPr>
            <a:r>
              <a:rPr lang="en-US" sz="3200" dirty="0" smtClean="0">
                <a:cs typeface="Arial" panose="020B0604020202020204" pitchFamily="34" charset="0"/>
              </a:rPr>
              <a:t>In this section we will be looking at research design in more depth.</a:t>
            </a: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414" y="2672135"/>
            <a:ext cx="2798196" cy="2770214"/>
          </a:xfrm>
          <a:prstGeom prst="rect">
            <a:avLst/>
          </a:prstGeom>
        </p:spPr>
      </p:pic>
    </p:spTree>
    <p:extLst>
      <p:ext uri="{BB962C8B-B14F-4D97-AF65-F5344CB8AC3E}">
        <p14:creationId xmlns:p14="http://schemas.microsoft.com/office/powerpoint/2010/main" val="2812098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0" y="0"/>
            <a:ext cx="9029700" cy="1325563"/>
          </a:xfrm>
        </p:spPr>
        <p:txBody>
          <a:bodyPr/>
          <a:lstStyle/>
          <a:p>
            <a:r>
              <a:rPr lang="en-US" dirty="0" smtClean="0"/>
              <a:t>Research Design	</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659991"/>
            <a:ext cx="10058400" cy="4263033"/>
          </a:xfrm>
          <a:prstGeom prst="rect">
            <a:avLst/>
          </a:prstGeom>
        </p:spPr>
      </p:pic>
    </p:spTree>
    <p:extLst>
      <p:ext uri="{BB962C8B-B14F-4D97-AF65-F5344CB8AC3E}">
        <p14:creationId xmlns:p14="http://schemas.microsoft.com/office/powerpoint/2010/main" val="3880383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099945"/>
            <a:ext cx="9791700" cy="4351338"/>
          </a:xfrm>
        </p:spPr>
        <p:txBody>
          <a:bodyPr/>
          <a:lstStyle/>
          <a:p>
            <a:pPr marL="0" indent="0">
              <a:buNone/>
            </a:pPr>
            <a:r>
              <a:rPr lang="en-NZ" sz="3200" dirty="0" smtClean="0"/>
              <a:t>Experimental Design</a:t>
            </a:r>
          </a:p>
          <a:p>
            <a:pPr marL="0" indent="0">
              <a:buNone/>
            </a:pPr>
            <a:r>
              <a:rPr lang="en-NZ" sz="3200" dirty="0" smtClean="0"/>
              <a:t>In </a:t>
            </a:r>
            <a:r>
              <a:rPr lang="en-NZ" sz="3200" dirty="0"/>
              <a:t>an experiment you need to focus on the independent variables. These variables influence or affect the dependent variables. The two major types of variables are treatment and measured variables.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		</a:t>
            </a:r>
            <a:endParaRPr lang="en-US" dirty="0"/>
          </a:p>
        </p:txBody>
      </p:sp>
    </p:spTree>
    <p:extLst>
      <p:ext uri="{BB962C8B-B14F-4D97-AF65-F5344CB8AC3E}">
        <p14:creationId xmlns:p14="http://schemas.microsoft.com/office/powerpoint/2010/main" val="749025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033442"/>
            <a:ext cx="9791700" cy="4222249"/>
          </a:xfrm>
        </p:spPr>
        <p:txBody>
          <a:bodyPr>
            <a:normAutofit/>
          </a:bodyPr>
          <a:lstStyle/>
          <a:p>
            <a:pPr indent="0">
              <a:buNone/>
            </a:pPr>
            <a:r>
              <a:rPr lang="en-NZ" sz="3200" dirty="0" smtClean="0">
                <a:cs typeface="Arial" panose="020B0604020202020204" pitchFamily="34" charset="0"/>
              </a:rPr>
              <a:t>Experimental Design</a:t>
            </a:r>
            <a:endParaRPr lang="en-NZ" sz="3200" dirty="0">
              <a:cs typeface="Arial" panose="020B0604020202020204" pitchFamily="34" charset="0"/>
            </a:endParaRPr>
          </a:p>
          <a:p>
            <a:pPr indent="0">
              <a:buNone/>
            </a:pPr>
            <a:r>
              <a:rPr lang="en-NZ" sz="3200" dirty="0" smtClean="0">
                <a:cs typeface="Arial" panose="020B0604020202020204" pitchFamily="34" charset="0"/>
              </a:rPr>
              <a:t>In </a:t>
            </a:r>
            <a:r>
              <a:rPr lang="en-NZ" sz="3200" dirty="0">
                <a:cs typeface="Arial" panose="020B0604020202020204" pitchFamily="34" charset="0"/>
              </a:rPr>
              <a:t>experiments treatment variables are independent variables that the researcher manipulates to determine their affect on the outcome, or dependent variable.</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399899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5365849" y="1487344"/>
            <a:ext cx="6421598" cy="5198631"/>
          </a:xfrm>
        </p:spPr>
        <p:txBody>
          <a:bodyPr>
            <a:normAutofit/>
          </a:bodyPr>
          <a:lstStyle/>
          <a:p>
            <a:pPr indent="0">
              <a:buNone/>
            </a:pPr>
            <a:r>
              <a:rPr lang="en-NZ" sz="3200" dirty="0" smtClean="0">
                <a:cs typeface="Arial" panose="020B0604020202020204" pitchFamily="34" charset="0"/>
              </a:rPr>
              <a:t>Experimental Design</a:t>
            </a:r>
            <a:endParaRPr lang="en-NZ" sz="3200" dirty="0">
              <a:cs typeface="Arial" panose="020B0604020202020204" pitchFamily="34" charset="0"/>
            </a:endParaRPr>
          </a:p>
          <a:p>
            <a:pPr indent="0">
              <a:buNone/>
            </a:pPr>
            <a:r>
              <a:rPr lang="en-NZ" sz="3200" dirty="0" smtClean="0">
                <a:cs typeface="Arial" panose="020B0604020202020204" pitchFamily="34" charset="0"/>
              </a:rPr>
              <a:t>Treatment </a:t>
            </a:r>
            <a:r>
              <a:rPr lang="en-NZ" sz="3200" dirty="0">
                <a:cs typeface="Arial" panose="020B0604020202020204" pitchFamily="34" charset="0"/>
              </a:rPr>
              <a:t>variables are categorical variables measured using categorical scales i.e. type of instruction (small group, large group</a:t>
            </a:r>
            <a:r>
              <a:rPr lang="en-NZ" sz="3200" dirty="0" smtClean="0">
                <a:cs typeface="Arial" panose="020B0604020202020204" pitchFamily="34" charset="0"/>
              </a:rPr>
              <a:t>).</a:t>
            </a:r>
          </a:p>
          <a:p>
            <a:pPr indent="0">
              <a:buNone/>
            </a:pPr>
            <a:r>
              <a:rPr lang="en-NZ" sz="3200" dirty="0">
                <a:cs typeface="Arial" panose="020B0604020202020204" pitchFamily="34" charset="0"/>
              </a:rPr>
              <a:t>When the researcher manipulates the treatment variable they are said to intervene.</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661" y="2005029"/>
            <a:ext cx="4276188" cy="2847941"/>
          </a:xfrm>
          <a:prstGeom prst="rect">
            <a:avLst/>
          </a:prstGeom>
        </p:spPr>
      </p:pic>
    </p:spTree>
    <p:extLst>
      <p:ext uri="{BB962C8B-B14F-4D97-AF65-F5344CB8AC3E}">
        <p14:creationId xmlns:p14="http://schemas.microsoft.com/office/powerpoint/2010/main" val="458459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5265309" y="2636043"/>
            <a:ext cx="6725653" cy="4351338"/>
          </a:xfrm>
        </p:spPr>
        <p:txBody>
          <a:bodyPr>
            <a:normAutofit/>
          </a:bodyPr>
          <a:lstStyle/>
          <a:p>
            <a:pPr marL="0" lvl="0" indent="0">
              <a:buNone/>
            </a:pPr>
            <a:r>
              <a:rPr lang="en-NZ" sz="3200" dirty="0" smtClean="0">
                <a:cs typeface="Arial" panose="020B0604020202020204" pitchFamily="34" charset="0"/>
              </a:rPr>
              <a:t>Experimental Design</a:t>
            </a:r>
          </a:p>
          <a:p>
            <a:pPr marL="0" lvl="0" indent="0">
              <a:buNone/>
            </a:pPr>
            <a:r>
              <a:rPr lang="en-NZ" sz="3200" dirty="0" smtClean="0">
                <a:cs typeface="Arial" panose="020B0604020202020204" pitchFamily="34" charset="0"/>
              </a:rPr>
              <a:t>In </a:t>
            </a:r>
            <a:r>
              <a:rPr lang="en-NZ" sz="3200" dirty="0">
                <a:cs typeface="Arial" panose="020B0604020202020204" pitchFamily="34" charset="0"/>
              </a:rPr>
              <a:t>all experimental situations, you assess whether a treatment condition influences an outcome or dependent variable.</a:t>
            </a:r>
            <a:endParaRPr lang="en-US" sz="3200"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	</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0588" y="2157818"/>
            <a:ext cx="4084721" cy="3258700"/>
          </a:xfrm>
          <a:prstGeom prst="rect">
            <a:avLst/>
          </a:prstGeom>
        </p:spPr>
      </p:pic>
    </p:spTree>
    <p:extLst>
      <p:ext uri="{BB962C8B-B14F-4D97-AF65-F5344CB8AC3E}">
        <p14:creationId xmlns:p14="http://schemas.microsoft.com/office/powerpoint/2010/main" val="76073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075007"/>
            <a:ext cx="9791700" cy="4351338"/>
          </a:xfrm>
        </p:spPr>
        <p:txBody>
          <a:bodyPr/>
          <a:lstStyle/>
          <a:p>
            <a:pPr indent="0">
              <a:buNone/>
            </a:pPr>
            <a:r>
              <a:rPr lang="en-NZ" sz="3200" dirty="0" smtClean="0">
                <a:cs typeface="Arial" panose="020B0604020202020204" pitchFamily="34" charset="0"/>
              </a:rPr>
              <a:t>Experimental Design</a:t>
            </a:r>
          </a:p>
          <a:p>
            <a:pPr indent="0">
              <a:buNone/>
            </a:pPr>
            <a:r>
              <a:rPr lang="en-NZ" sz="3200" dirty="0" smtClean="0">
                <a:cs typeface="Arial" panose="020B0604020202020204" pitchFamily="34" charset="0"/>
              </a:rPr>
              <a:t>Group comparison is </a:t>
            </a:r>
            <a:r>
              <a:rPr lang="en-NZ" sz="3200" dirty="0">
                <a:cs typeface="Arial" panose="020B0604020202020204" pitchFamily="34" charset="0"/>
              </a:rPr>
              <a:t>were the researcher obtains scores for individuals or groups and comparing the means and variance both with groups and between groups.</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60789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316076"/>
            <a:ext cx="9791700" cy="2521932"/>
          </a:xfrm>
        </p:spPr>
        <p:txBody>
          <a:bodyPr>
            <a:normAutofit/>
          </a:bodyPr>
          <a:lstStyle/>
          <a:p>
            <a:pPr indent="0">
              <a:buNone/>
            </a:pPr>
            <a:r>
              <a:rPr lang="en-NZ" sz="3200" dirty="0">
                <a:cs typeface="Arial" panose="020B0604020202020204" pitchFamily="34" charset="0"/>
              </a:rPr>
              <a:t>Threats to Validity </a:t>
            </a:r>
          </a:p>
          <a:p>
            <a:pPr indent="0">
              <a:buNone/>
            </a:pPr>
            <a:r>
              <a:rPr lang="en-NZ" sz="3200" dirty="0">
                <a:cs typeface="Arial" panose="020B0604020202020204" pitchFamily="34" charset="0"/>
              </a:rPr>
              <a:t>	- Statistical conclusion  validity – refers to the </a:t>
            </a:r>
            <a:r>
              <a:rPr lang="en-NZ" sz="3200" dirty="0" smtClean="0">
                <a:cs typeface="Arial" panose="020B0604020202020204" pitchFamily="34" charset="0"/>
              </a:rPr>
              <a:t>	appropriate use </a:t>
            </a:r>
            <a:r>
              <a:rPr lang="en-NZ" sz="3200" dirty="0">
                <a:cs typeface="Arial" panose="020B0604020202020204" pitchFamily="34" charset="0"/>
              </a:rPr>
              <a:t>of statistics ( violating statistical </a:t>
            </a:r>
            <a:r>
              <a:rPr lang="en-NZ" sz="3200" dirty="0" smtClean="0">
                <a:cs typeface="Arial" panose="020B0604020202020204" pitchFamily="34" charset="0"/>
              </a:rPr>
              <a:t>	assumptions</a:t>
            </a:r>
            <a:r>
              <a:rPr lang="en-NZ" sz="3200" dirty="0">
                <a:cs typeface="Arial" panose="020B0604020202020204" pitchFamily="34" charset="0"/>
              </a:rPr>
              <a:t>)</a:t>
            </a:r>
          </a:p>
          <a:p>
            <a:pPr indent="0">
              <a:buNone/>
            </a:pPr>
            <a:r>
              <a:rPr lang="en-NZ" dirty="0">
                <a:latin typeface="Arial" panose="020B0604020202020204" pitchFamily="34" charset="0"/>
                <a:cs typeface="Arial" panose="020B0604020202020204" pitchFamily="34" charset="0"/>
              </a:rPr>
              <a:t>	</a:t>
            </a: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423853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424141"/>
            <a:ext cx="9791700" cy="2139546"/>
          </a:xfrm>
        </p:spPr>
        <p:txBody>
          <a:bodyPr>
            <a:normAutofit/>
          </a:bodyPr>
          <a:lstStyle/>
          <a:p>
            <a:pPr indent="0">
              <a:buNone/>
            </a:pPr>
            <a:r>
              <a:rPr lang="en-NZ" dirty="0">
                <a:latin typeface="Arial" panose="020B0604020202020204" pitchFamily="34" charset="0"/>
                <a:cs typeface="Arial" panose="020B0604020202020204" pitchFamily="34" charset="0"/>
              </a:rPr>
              <a:t>Threats to Validity </a:t>
            </a:r>
          </a:p>
          <a:p>
            <a:pPr indent="0">
              <a:buNone/>
            </a:pPr>
            <a:r>
              <a:rPr lang="en-NZ" dirty="0">
                <a:latin typeface="Arial" panose="020B0604020202020204" pitchFamily="34" charset="0"/>
                <a:cs typeface="Arial" panose="020B0604020202020204" pitchFamily="34" charset="0"/>
              </a:rPr>
              <a:t>	- Construct Validity – </a:t>
            </a:r>
            <a:r>
              <a:rPr lang="en-NZ" dirty="0" smtClean="0">
                <a:latin typeface="Arial" panose="020B0604020202020204" pitchFamily="34" charset="0"/>
                <a:cs typeface="Arial" panose="020B0604020202020204" pitchFamily="34" charset="0"/>
              </a:rPr>
              <a:t>means </a:t>
            </a:r>
            <a:r>
              <a:rPr lang="en-NZ" dirty="0">
                <a:latin typeface="Arial" panose="020B0604020202020204" pitchFamily="34" charset="0"/>
                <a:cs typeface="Arial" panose="020B0604020202020204" pitchFamily="34" charset="0"/>
              </a:rPr>
              <a:t>the validity of inferences </a:t>
            </a:r>
            <a:r>
              <a:rPr lang="en-NZ" dirty="0" smtClean="0">
                <a:latin typeface="Arial" panose="020B0604020202020204" pitchFamily="34" charset="0"/>
                <a:cs typeface="Arial" panose="020B0604020202020204" pitchFamily="34" charset="0"/>
              </a:rPr>
              <a:t>	about constructs</a:t>
            </a:r>
            <a:r>
              <a:rPr lang="en-NZ" dirty="0">
                <a:latin typeface="Arial" panose="020B0604020202020204" pitchFamily="34" charset="0"/>
                <a:cs typeface="Arial" panose="020B0604020202020204" pitchFamily="34" charset="0"/>
              </a:rPr>
              <a:t>.</a:t>
            </a:r>
          </a:p>
          <a:p>
            <a:pPr indent="0">
              <a:buNone/>
            </a:pPr>
            <a:r>
              <a:rPr lang="en-NZ" dirty="0">
                <a:latin typeface="Arial" panose="020B0604020202020204" pitchFamily="34" charset="0"/>
                <a:cs typeface="Arial" panose="020B0604020202020204" pitchFamily="34" charset="0"/>
              </a:rPr>
              <a:t>	</a:t>
            </a: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3058828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382577"/>
            <a:ext cx="9791700" cy="4351338"/>
          </a:xfrm>
        </p:spPr>
        <p:txBody>
          <a:bodyPr>
            <a:normAutofit/>
          </a:bodyPr>
          <a:lstStyle/>
          <a:p>
            <a:pPr indent="0">
              <a:buNone/>
            </a:pPr>
            <a:r>
              <a:rPr lang="en-NZ" dirty="0">
                <a:latin typeface="Arial" panose="020B0604020202020204" pitchFamily="34" charset="0"/>
                <a:cs typeface="Arial" panose="020B0604020202020204" pitchFamily="34" charset="0"/>
              </a:rPr>
              <a:t>Threats to Validity </a:t>
            </a:r>
          </a:p>
          <a:p>
            <a:pPr indent="0">
              <a:buNone/>
            </a:pPr>
            <a:r>
              <a:rPr lang="en-NZ" dirty="0">
                <a:latin typeface="Arial" panose="020B0604020202020204" pitchFamily="34" charset="0"/>
                <a:cs typeface="Arial" panose="020B0604020202020204" pitchFamily="34" charset="0"/>
              </a:rPr>
              <a:t>		</a:t>
            </a:r>
            <a:r>
              <a:rPr lang="en-NZ" dirty="0" smtClean="0">
                <a:latin typeface="Arial" panose="020B0604020202020204" pitchFamily="34" charset="0"/>
                <a:cs typeface="Arial" panose="020B0604020202020204" pitchFamily="34" charset="0"/>
              </a:rPr>
              <a:t>Internal </a:t>
            </a:r>
            <a:r>
              <a:rPr lang="en-NZ" dirty="0">
                <a:latin typeface="Arial" panose="020B0604020202020204" pitchFamily="34" charset="0"/>
                <a:cs typeface="Arial" panose="020B0604020202020204" pitchFamily="34" charset="0"/>
              </a:rPr>
              <a:t>Validity – which relates to the validity of </a:t>
            </a:r>
            <a:r>
              <a:rPr lang="en-NZ" dirty="0" smtClean="0">
                <a:latin typeface="Arial" panose="020B0604020202020204" pitchFamily="34" charset="0"/>
                <a:cs typeface="Arial" panose="020B0604020202020204" pitchFamily="34" charset="0"/>
              </a:rPr>
              <a:t>	</a:t>
            </a:r>
            <a:r>
              <a:rPr lang="en-NZ" dirty="0" smtClean="0">
                <a:latin typeface="Arial" panose="020B0604020202020204" pitchFamily="34" charset="0"/>
                <a:cs typeface="Arial" panose="020B0604020202020204" pitchFamily="34" charset="0"/>
              </a:rPr>
              <a:t>	inferences </a:t>
            </a:r>
            <a:r>
              <a:rPr lang="en-NZ" dirty="0">
                <a:latin typeface="Arial" panose="020B0604020202020204" pitchFamily="34" charset="0"/>
                <a:cs typeface="Arial" panose="020B0604020202020204" pitchFamily="34" charset="0"/>
              </a:rPr>
              <a:t>drawn about the cause and effect </a:t>
            </a:r>
            <a:r>
              <a:rPr lang="en-NZ" dirty="0" smtClean="0">
                <a:latin typeface="Arial" panose="020B0604020202020204" pitchFamily="34" charset="0"/>
                <a:cs typeface="Arial" panose="020B0604020202020204" pitchFamily="34" charset="0"/>
              </a:rPr>
              <a:t>			relationship between </a:t>
            </a:r>
            <a:r>
              <a:rPr lang="en-NZ" dirty="0">
                <a:latin typeface="Arial" panose="020B0604020202020204" pitchFamily="34" charset="0"/>
                <a:cs typeface="Arial" panose="020B0604020202020204" pitchFamily="34" charset="0"/>
              </a:rPr>
              <a:t>the </a:t>
            </a:r>
            <a:r>
              <a:rPr lang="en-NZ" dirty="0" err="1">
                <a:latin typeface="Arial" panose="020B0604020202020204" pitchFamily="34" charset="0"/>
                <a:cs typeface="Arial" panose="020B0604020202020204" pitchFamily="34" charset="0"/>
              </a:rPr>
              <a:t>InV</a:t>
            </a:r>
            <a:r>
              <a:rPr lang="en-NZ" dirty="0">
                <a:latin typeface="Arial" panose="020B0604020202020204" pitchFamily="34" charset="0"/>
                <a:cs typeface="Arial" panose="020B0604020202020204" pitchFamily="34" charset="0"/>
              </a:rPr>
              <a:t> and the DV.</a:t>
            </a:r>
          </a:p>
          <a:p>
            <a:pPr indent="0">
              <a:buNone/>
            </a:pPr>
            <a:r>
              <a:rPr lang="en-NZ" dirty="0">
                <a:latin typeface="Arial" panose="020B0604020202020204" pitchFamily="34" charset="0"/>
                <a:cs typeface="Arial" panose="020B0604020202020204" pitchFamily="34" charset="0"/>
              </a:rPr>
              <a:t>	</a:t>
            </a: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3473526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274512"/>
            <a:ext cx="9791700" cy="4351338"/>
          </a:xfrm>
        </p:spPr>
        <p:txBody>
          <a:bodyPr>
            <a:normAutofit/>
          </a:bodyPr>
          <a:lstStyle/>
          <a:p>
            <a:pPr indent="0">
              <a:buNone/>
            </a:pPr>
            <a:r>
              <a:rPr lang="en-NZ" dirty="0">
                <a:latin typeface="Arial" panose="020B0604020202020204" pitchFamily="34" charset="0"/>
                <a:cs typeface="Arial" panose="020B0604020202020204" pitchFamily="34" charset="0"/>
              </a:rPr>
              <a:t>Threats to Validity </a:t>
            </a:r>
          </a:p>
          <a:p>
            <a:pPr indent="0">
              <a:buNone/>
            </a:pPr>
            <a:r>
              <a:rPr lang="en-NZ" dirty="0">
                <a:latin typeface="Arial" panose="020B0604020202020204" pitchFamily="34" charset="0"/>
                <a:cs typeface="Arial" panose="020B0604020202020204" pitchFamily="34" charset="0"/>
              </a:rPr>
              <a:t>	</a:t>
            </a:r>
            <a:r>
              <a:rPr lang="en-NZ" dirty="0" smtClean="0">
                <a:latin typeface="Arial" panose="020B0604020202020204" pitchFamily="34" charset="0"/>
                <a:cs typeface="Arial" panose="020B0604020202020204" pitchFamily="34" charset="0"/>
              </a:rPr>
              <a:t>External </a:t>
            </a:r>
            <a:r>
              <a:rPr lang="en-NZ" dirty="0">
                <a:latin typeface="Arial" panose="020B0604020202020204" pitchFamily="34" charset="0"/>
                <a:cs typeface="Arial" panose="020B0604020202020204" pitchFamily="34" charset="0"/>
              </a:rPr>
              <a:t>Validity – refers to the validity of the </a:t>
            </a:r>
            <a:endParaRPr lang="en-NZ" dirty="0" smtClean="0">
              <a:latin typeface="Arial" panose="020B0604020202020204" pitchFamily="34" charset="0"/>
              <a:cs typeface="Arial" panose="020B0604020202020204" pitchFamily="34" charset="0"/>
            </a:endParaRPr>
          </a:p>
          <a:p>
            <a:pPr indent="0">
              <a:buNone/>
            </a:pPr>
            <a:r>
              <a:rPr lang="en-NZ" dirty="0">
                <a:latin typeface="Arial" panose="020B0604020202020204" pitchFamily="34" charset="0"/>
                <a:cs typeface="Arial" panose="020B0604020202020204" pitchFamily="34" charset="0"/>
              </a:rPr>
              <a:t>	</a:t>
            </a:r>
            <a:r>
              <a:rPr lang="en-NZ" dirty="0" smtClean="0">
                <a:latin typeface="Arial" panose="020B0604020202020204" pitchFamily="34" charset="0"/>
                <a:cs typeface="Arial" panose="020B0604020202020204" pitchFamily="34" charset="0"/>
              </a:rPr>
              <a:t>cause-and -</a:t>
            </a:r>
            <a:r>
              <a:rPr lang="en-NZ" dirty="0">
                <a:latin typeface="Arial" panose="020B0604020202020204" pitchFamily="34" charset="0"/>
                <a:cs typeface="Arial" panose="020B0604020202020204" pitchFamily="34" charset="0"/>
              </a:rPr>
              <a:t> </a:t>
            </a:r>
            <a:r>
              <a:rPr lang="en-NZ" dirty="0" smtClean="0">
                <a:latin typeface="Arial" panose="020B0604020202020204" pitchFamily="34" charset="0"/>
                <a:cs typeface="Arial" panose="020B0604020202020204" pitchFamily="34" charset="0"/>
              </a:rPr>
              <a:t>effect </a:t>
            </a:r>
            <a:r>
              <a:rPr lang="en-NZ" dirty="0">
                <a:latin typeface="Arial" panose="020B0604020202020204" pitchFamily="34" charset="0"/>
                <a:cs typeface="Arial" panose="020B0604020202020204" pitchFamily="34" charset="0"/>
              </a:rPr>
              <a:t>relationship being generalizable to </a:t>
            </a:r>
            <a:r>
              <a:rPr lang="en-NZ" dirty="0" smtClean="0">
                <a:latin typeface="Arial" panose="020B0604020202020204" pitchFamily="34" charset="0"/>
                <a:cs typeface="Arial" panose="020B0604020202020204" pitchFamily="34" charset="0"/>
              </a:rPr>
              <a:t>	the population</a:t>
            </a:r>
            <a:r>
              <a:rPr lang="en-NZ" dirty="0">
                <a:latin typeface="Arial" panose="020B0604020202020204" pitchFamily="34" charset="0"/>
                <a:cs typeface="Arial" panose="020B0604020202020204" pitchFamily="34" charset="0"/>
              </a:rPr>
              <a:t>.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2459561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4850295" y="3384080"/>
            <a:ext cx="5756082" cy="4351338"/>
          </a:xfrm>
        </p:spPr>
        <p:txBody>
          <a:bodyPr>
            <a:normAutofit/>
          </a:bodyPr>
          <a:lstStyle/>
          <a:p>
            <a:pPr marL="0" lvl="0" indent="0">
              <a:buNone/>
            </a:pPr>
            <a:r>
              <a:rPr lang="en-US" sz="3200" dirty="0" smtClean="0">
                <a:cs typeface="Arial" panose="020B0604020202020204" pitchFamily="34" charset="0"/>
              </a:rPr>
              <a:t>In particular quantitative methods of research design.</a:t>
            </a:r>
            <a:endParaRPr lang="en-US" sz="3200"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414" y="2672135"/>
            <a:ext cx="2798196" cy="2770214"/>
          </a:xfrm>
          <a:prstGeom prst="rect">
            <a:avLst/>
          </a:prstGeom>
        </p:spPr>
      </p:pic>
    </p:spTree>
    <p:extLst>
      <p:ext uri="{BB962C8B-B14F-4D97-AF65-F5344CB8AC3E}">
        <p14:creationId xmlns:p14="http://schemas.microsoft.com/office/powerpoint/2010/main" val="1924238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normAutofit lnSpcReduction="10000"/>
          </a:bodyPr>
          <a:lstStyle/>
          <a:p>
            <a:pPr indent="0">
              <a:buNone/>
            </a:pPr>
            <a:r>
              <a:rPr lang="en-NZ" sz="3200" dirty="0">
                <a:cs typeface="Arial" panose="020B0604020202020204" pitchFamily="34" charset="0"/>
              </a:rPr>
              <a:t>Threats to Internal Validity</a:t>
            </a:r>
          </a:p>
          <a:p>
            <a:pPr indent="0">
              <a:buNone/>
            </a:pPr>
            <a:r>
              <a:rPr lang="en-NZ" sz="3200" dirty="0">
                <a:cs typeface="Arial" panose="020B0604020202020204" pitchFamily="34" charset="0"/>
              </a:rPr>
              <a:t>	- History</a:t>
            </a:r>
          </a:p>
          <a:p>
            <a:pPr indent="0">
              <a:buNone/>
            </a:pPr>
            <a:r>
              <a:rPr lang="en-NZ" sz="3200" dirty="0">
                <a:cs typeface="Arial" panose="020B0604020202020204" pitchFamily="34" charset="0"/>
              </a:rPr>
              <a:t>	- Maturation</a:t>
            </a:r>
          </a:p>
          <a:p>
            <a:pPr indent="0">
              <a:buNone/>
            </a:pPr>
            <a:r>
              <a:rPr lang="en-NZ" sz="3200" dirty="0">
                <a:cs typeface="Arial" panose="020B0604020202020204" pitchFamily="34" charset="0"/>
              </a:rPr>
              <a:t>	- Regression</a:t>
            </a:r>
          </a:p>
          <a:p>
            <a:pPr indent="0">
              <a:buNone/>
            </a:pPr>
            <a:r>
              <a:rPr lang="en-NZ" sz="3200" dirty="0">
                <a:cs typeface="Arial" panose="020B0604020202020204" pitchFamily="34" charset="0"/>
              </a:rPr>
              <a:t>	- Selection</a:t>
            </a:r>
          </a:p>
          <a:p>
            <a:pPr indent="0">
              <a:buNone/>
            </a:pPr>
            <a:r>
              <a:rPr lang="en-NZ" sz="3200" dirty="0">
                <a:cs typeface="Arial" panose="020B0604020202020204" pitchFamily="34" charset="0"/>
              </a:rPr>
              <a:t>	- Mortality</a:t>
            </a:r>
          </a:p>
          <a:p>
            <a:pPr indent="0">
              <a:buNone/>
            </a:pPr>
            <a:r>
              <a:rPr lang="en-NZ" sz="3200" dirty="0">
                <a:cs typeface="Arial" panose="020B0604020202020204" pitchFamily="34" charset="0"/>
              </a:rPr>
              <a:t>	- Interaction with selection </a:t>
            </a:r>
          </a:p>
          <a:p>
            <a:pPr indent="0">
              <a:buNone/>
            </a:pPr>
            <a:r>
              <a:rPr lang="en-NZ" dirty="0"/>
              <a:t>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2256457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5031534" y="2252579"/>
            <a:ext cx="7303168" cy="4351338"/>
          </a:xfrm>
        </p:spPr>
        <p:txBody>
          <a:bodyPr>
            <a:normAutofit/>
          </a:bodyPr>
          <a:lstStyle/>
          <a:p>
            <a:pPr indent="0">
              <a:buNone/>
            </a:pPr>
            <a:r>
              <a:rPr lang="en-NZ" sz="3200" dirty="0">
                <a:cs typeface="Arial" panose="020B0604020202020204" pitchFamily="34" charset="0"/>
              </a:rPr>
              <a:t>Threats to Internal Validity(relates to procedures)</a:t>
            </a:r>
          </a:p>
          <a:p>
            <a:pPr indent="0">
              <a:buNone/>
            </a:pPr>
            <a:r>
              <a:rPr lang="en-NZ" sz="3200" dirty="0">
                <a:cs typeface="Arial" panose="020B0604020202020204" pitchFamily="34" charset="0"/>
              </a:rPr>
              <a:t>	- Testing(sometimes </a:t>
            </a:r>
            <a:r>
              <a:rPr lang="en-NZ" sz="3200" dirty="0" smtClean="0">
                <a:cs typeface="Arial" panose="020B0604020202020204" pitchFamily="34" charset="0"/>
              </a:rPr>
              <a:t>testing-	retesting</a:t>
            </a:r>
            <a:r>
              <a:rPr lang="en-NZ" sz="3200" dirty="0">
                <a:cs typeface="Arial" panose="020B0604020202020204" pitchFamily="34" charset="0"/>
              </a:rPr>
              <a:t>)</a:t>
            </a:r>
          </a:p>
          <a:p>
            <a:pPr indent="0">
              <a:buNone/>
            </a:pPr>
            <a:r>
              <a:rPr lang="en-NZ" sz="3200" dirty="0">
                <a:cs typeface="Arial" panose="020B0604020202020204" pitchFamily="34" charset="0"/>
              </a:rPr>
              <a:t>	- Instrumentation</a:t>
            </a:r>
            <a:endParaRPr lang="en-US" sz="3200"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0182" y="2252579"/>
            <a:ext cx="4144879" cy="2848714"/>
          </a:xfrm>
          <a:prstGeom prst="rect">
            <a:avLst/>
          </a:prstGeom>
        </p:spPr>
      </p:pic>
    </p:spTree>
    <p:extLst>
      <p:ext uri="{BB962C8B-B14F-4D97-AF65-F5344CB8AC3E}">
        <p14:creationId xmlns:p14="http://schemas.microsoft.com/office/powerpoint/2010/main" val="882931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4572000" y="1825625"/>
            <a:ext cx="6781800" cy="4351338"/>
          </a:xfrm>
        </p:spPr>
        <p:txBody>
          <a:bodyPr>
            <a:normAutofit/>
          </a:bodyPr>
          <a:lstStyle/>
          <a:p>
            <a:pPr indent="0">
              <a:buNone/>
            </a:pPr>
            <a:r>
              <a:rPr lang="en-NZ" sz="3200" dirty="0">
                <a:cs typeface="Arial" panose="020B0604020202020204" pitchFamily="34" charset="0"/>
              </a:rPr>
              <a:t>Threats to External Validity</a:t>
            </a:r>
          </a:p>
          <a:p>
            <a:pPr indent="0">
              <a:buNone/>
            </a:pPr>
            <a:r>
              <a:rPr lang="en-NZ" sz="3200" dirty="0">
                <a:cs typeface="Arial" panose="020B0604020202020204" pitchFamily="34" charset="0"/>
              </a:rPr>
              <a:t>	- Interaction of selection and </a:t>
            </a:r>
            <a:r>
              <a:rPr lang="en-NZ" sz="3200" dirty="0" smtClean="0">
                <a:cs typeface="Arial" panose="020B0604020202020204" pitchFamily="34" charset="0"/>
              </a:rPr>
              <a:t>	treatment</a:t>
            </a:r>
            <a:endParaRPr lang="en-NZ" sz="3200" dirty="0">
              <a:cs typeface="Arial" panose="020B0604020202020204" pitchFamily="34" charset="0"/>
            </a:endParaRPr>
          </a:p>
          <a:p>
            <a:pPr indent="0">
              <a:buNone/>
            </a:pPr>
            <a:r>
              <a:rPr lang="en-NZ" sz="3200" dirty="0">
                <a:cs typeface="Arial" panose="020B0604020202020204" pitchFamily="34" charset="0"/>
              </a:rPr>
              <a:t>	- Interaction of setting and </a:t>
            </a:r>
            <a:r>
              <a:rPr lang="en-NZ" sz="3200" dirty="0" smtClean="0">
                <a:cs typeface="Arial" panose="020B0604020202020204" pitchFamily="34" charset="0"/>
              </a:rPr>
              <a:t>	treatment</a:t>
            </a:r>
            <a:endParaRPr lang="en-NZ" sz="3200" dirty="0">
              <a:cs typeface="Arial" panose="020B0604020202020204" pitchFamily="34" charset="0"/>
            </a:endParaRPr>
          </a:p>
          <a:p>
            <a:pPr indent="0">
              <a:buNone/>
            </a:pPr>
            <a:r>
              <a:rPr lang="en-NZ" sz="3200" dirty="0">
                <a:cs typeface="Arial" panose="020B0604020202020204" pitchFamily="34" charset="0"/>
              </a:rPr>
              <a:t>	- Interaction of history and </a:t>
            </a:r>
            <a:r>
              <a:rPr lang="en-NZ" sz="3200" dirty="0" smtClean="0">
                <a:cs typeface="Arial" panose="020B0604020202020204" pitchFamily="34" charset="0"/>
              </a:rPr>
              <a:t>	treatment</a:t>
            </a:r>
            <a:endParaRPr lang="en-NZ" sz="3200" dirty="0">
              <a:cs typeface="Arial" panose="020B0604020202020204" pitchFamily="34" charset="0"/>
            </a:endParaRPr>
          </a:p>
          <a:p>
            <a:pPr marL="0" lvl="0" indent="0">
              <a:buNone/>
            </a:pPr>
            <a:endParaRPr lang="en-US" sz="3200"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0176" y="2399582"/>
            <a:ext cx="3780952" cy="2676129"/>
          </a:xfrm>
          <a:prstGeom prst="rect">
            <a:avLst/>
          </a:prstGeom>
        </p:spPr>
      </p:pic>
    </p:spTree>
    <p:extLst>
      <p:ext uri="{BB962C8B-B14F-4D97-AF65-F5344CB8AC3E}">
        <p14:creationId xmlns:p14="http://schemas.microsoft.com/office/powerpoint/2010/main" val="3832491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0" y="999457"/>
            <a:ext cx="5167563" cy="1045912"/>
          </a:xfrm>
        </p:spPr>
        <p:txBody>
          <a:bodyPr/>
          <a:lstStyle/>
          <a:p>
            <a:pPr marL="0" lvl="0" indent="0">
              <a:buNone/>
            </a:pPr>
            <a:r>
              <a:rPr lang="en-US" dirty="0" smtClean="0">
                <a:latin typeface="Arial" panose="020B0604020202020204" pitchFamily="34" charset="0"/>
                <a:cs typeface="Arial" panose="020B0604020202020204" pitchFamily="34" charset="0"/>
              </a:rPr>
              <a:t>Types of Experimental Design</a:t>
            </a: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5293" y="1458243"/>
            <a:ext cx="8894370" cy="5430719"/>
          </a:xfrm>
          <a:prstGeom prst="rect">
            <a:avLst/>
          </a:prstGeom>
        </p:spPr>
      </p:pic>
    </p:spTree>
    <p:extLst>
      <p:ext uri="{BB962C8B-B14F-4D97-AF65-F5344CB8AC3E}">
        <p14:creationId xmlns:p14="http://schemas.microsoft.com/office/powerpoint/2010/main" val="3059384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404702" y="3052421"/>
            <a:ext cx="5111416" cy="4351338"/>
          </a:xfrm>
        </p:spPr>
        <p:txBody>
          <a:bodyPr>
            <a:normAutofit/>
          </a:bodyPr>
          <a:lstStyle/>
          <a:p>
            <a:pPr indent="0">
              <a:buNone/>
            </a:pPr>
            <a:r>
              <a:rPr lang="en-NZ" sz="3200" dirty="0">
                <a:cs typeface="Arial" panose="020B0604020202020204" pitchFamily="34" charset="0"/>
              </a:rPr>
              <a:t>Threats to internal validity in types </a:t>
            </a:r>
            <a:r>
              <a:rPr lang="en-NZ" sz="3200" dirty="0" smtClean="0">
                <a:cs typeface="Arial" panose="020B0604020202020204" pitchFamily="34" charset="0"/>
              </a:rPr>
              <a:t>of experimental </a:t>
            </a:r>
            <a:r>
              <a:rPr lang="en-NZ" sz="3200" dirty="0">
                <a:cs typeface="Arial" panose="020B0604020202020204" pitchFamily="34" charset="0"/>
              </a:rPr>
              <a:t>design.</a:t>
            </a:r>
          </a:p>
          <a:p>
            <a:pPr marL="0" lvl="0" indent="0">
              <a:buNone/>
            </a:pPr>
            <a:endParaRPr lang="en-US" sz="3200"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20820" y="241199"/>
            <a:ext cx="5900928" cy="6394704"/>
          </a:xfrm>
          <a:prstGeom prst="rect">
            <a:avLst/>
          </a:prstGeom>
        </p:spPr>
      </p:pic>
    </p:spTree>
    <p:extLst>
      <p:ext uri="{BB962C8B-B14F-4D97-AF65-F5344CB8AC3E}">
        <p14:creationId xmlns:p14="http://schemas.microsoft.com/office/powerpoint/2010/main" val="1275165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indent="0">
              <a:buNone/>
            </a:pPr>
            <a:r>
              <a:rPr lang="en-NZ" sz="3200" dirty="0">
                <a:cs typeface="Arial" panose="020B0604020202020204" pitchFamily="34" charset="0"/>
              </a:rPr>
              <a:t>Between Group Designs</a:t>
            </a:r>
          </a:p>
          <a:p>
            <a:pPr indent="0">
              <a:buNone/>
            </a:pPr>
            <a:r>
              <a:rPr lang="en-NZ" sz="3200" dirty="0">
                <a:cs typeface="Arial" panose="020B0604020202020204" pitchFamily="34" charset="0"/>
              </a:rPr>
              <a:t>	- True experiments – are the most rigorous design</a:t>
            </a:r>
          </a:p>
          <a:p>
            <a:pPr indent="0">
              <a:buNone/>
            </a:pPr>
            <a:r>
              <a:rPr lang="en-NZ" sz="3200" dirty="0">
                <a:cs typeface="Arial" panose="020B0604020202020204" pitchFamily="34" charset="0"/>
              </a:rPr>
              <a:t>	- Quasi experiment – used where researchers need </a:t>
            </a:r>
            <a:r>
              <a:rPr lang="en-NZ" sz="3200" dirty="0" smtClean="0">
                <a:cs typeface="Arial" panose="020B0604020202020204" pitchFamily="34" charset="0"/>
              </a:rPr>
              <a:t>	to use </a:t>
            </a:r>
            <a:r>
              <a:rPr lang="en-NZ" sz="3200" dirty="0">
                <a:cs typeface="Arial" panose="020B0604020202020204" pitchFamily="34" charset="0"/>
              </a:rPr>
              <a:t>intact groups.</a:t>
            </a:r>
          </a:p>
          <a:p>
            <a:pPr indent="0">
              <a:buNone/>
            </a:pPr>
            <a:r>
              <a:rPr lang="en-NZ" sz="3200" dirty="0">
                <a:cs typeface="Arial" panose="020B0604020202020204" pitchFamily="34" charset="0"/>
              </a:rPr>
              <a:t>	- Factorial Design – where there is a need to study </a:t>
            </a:r>
            <a:r>
              <a:rPr lang="en-NZ" sz="3200" dirty="0" smtClean="0">
                <a:cs typeface="Arial" panose="020B0604020202020204" pitchFamily="34" charset="0"/>
              </a:rPr>
              <a:t>	more </a:t>
            </a:r>
            <a:r>
              <a:rPr lang="en-NZ" sz="3200" dirty="0">
                <a:cs typeface="Arial" panose="020B0604020202020204" pitchFamily="34" charset="0"/>
              </a:rPr>
              <a:t>than one treatment or factor</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Design Research</a:t>
            </a:r>
            <a:endParaRPr lang="en-US" dirty="0"/>
          </a:p>
        </p:txBody>
      </p:sp>
    </p:spTree>
    <p:extLst>
      <p:ext uri="{BB962C8B-B14F-4D97-AF65-F5344CB8AC3E}">
        <p14:creationId xmlns:p14="http://schemas.microsoft.com/office/powerpoint/2010/main" val="2540554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730543" y="2371057"/>
            <a:ext cx="9791700" cy="4351338"/>
          </a:xfrm>
        </p:spPr>
        <p:txBody>
          <a:bodyPr/>
          <a:lstStyle/>
          <a:p>
            <a:pPr indent="0">
              <a:buNone/>
            </a:pPr>
            <a:r>
              <a:rPr lang="en-NZ" sz="3200" dirty="0">
                <a:cs typeface="Arial" panose="020B0604020202020204" pitchFamily="34" charset="0"/>
              </a:rPr>
              <a:t>Within-group or individual designs</a:t>
            </a:r>
          </a:p>
          <a:p>
            <a:pPr indent="0">
              <a:buNone/>
            </a:pPr>
            <a:r>
              <a:rPr lang="en-NZ" sz="3200" dirty="0">
                <a:cs typeface="Arial" panose="020B0604020202020204" pitchFamily="34" charset="0"/>
              </a:rPr>
              <a:t>	- Time Series – where </a:t>
            </a:r>
            <a:r>
              <a:rPr lang="en-NZ" sz="3200" dirty="0">
                <a:cs typeface="Arial" panose="020B0604020202020204" pitchFamily="34" charset="0"/>
              </a:rPr>
              <a:t>researcher can only </a:t>
            </a:r>
            <a:r>
              <a:rPr lang="en-NZ" sz="3200" dirty="0">
                <a:cs typeface="Arial" panose="020B0604020202020204" pitchFamily="34" charset="0"/>
              </a:rPr>
              <a:t>study one </a:t>
            </a:r>
            <a:r>
              <a:rPr lang="en-NZ" sz="3200" dirty="0" smtClean="0">
                <a:cs typeface="Arial" panose="020B0604020202020204" pitchFamily="34" charset="0"/>
              </a:rPr>
              <a:t>	group</a:t>
            </a:r>
            <a:r>
              <a:rPr lang="en-NZ" sz="3200" dirty="0">
                <a:cs typeface="Arial" panose="020B0604020202020204" pitchFamily="34" charset="0"/>
              </a:rPr>
              <a:t>, </a:t>
            </a:r>
            <a:r>
              <a:rPr lang="en-NZ" sz="3200" dirty="0" smtClean="0">
                <a:cs typeface="Arial" panose="020B0604020202020204" pitchFamily="34" charset="0"/>
              </a:rPr>
              <a:t>study them </a:t>
            </a:r>
            <a:r>
              <a:rPr lang="en-NZ" sz="3200" dirty="0">
                <a:cs typeface="Arial" panose="020B0604020202020204" pitchFamily="34" charset="0"/>
              </a:rPr>
              <a:t>over time, with multiple pre and </a:t>
            </a:r>
            <a:r>
              <a:rPr lang="en-NZ" sz="3200" dirty="0" smtClean="0">
                <a:cs typeface="Arial" panose="020B0604020202020204" pitchFamily="34" charset="0"/>
              </a:rPr>
              <a:t>	posttests</a:t>
            </a:r>
            <a:r>
              <a:rPr lang="en-NZ" sz="3200" dirty="0">
                <a:cs typeface="Arial" panose="020B0604020202020204" pitchFamily="34" charset="0"/>
              </a:rPr>
              <a:t>.</a:t>
            </a:r>
          </a:p>
          <a:p>
            <a:pPr indent="0">
              <a:buNone/>
            </a:pPr>
            <a:r>
              <a:rPr lang="en-NZ" sz="3200" dirty="0">
                <a:cs typeface="Arial" panose="020B0604020202020204" pitchFamily="34" charset="0"/>
              </a:rPr>
              <a:t>	- Repeated Measures – all participants in a single </a:t>
            </a:r>
            <a:r>
              <a:rPr lang="en-NZ" sz="3200" dirty="0" smtClean="0">
                <a:cs typeface="Arial" panose="020B0604020202020204" pitchFamily="34" charset="0"/>
              </a:rPr>
              <a:t>	group </a:t>
            </a:r>
            <a:r>
              <a:rPr lang="en-NZ" sz="3200" dirty="0">
                <a:cs typeface="Arial" panose="020B0604020202020204" pitchFamily="34" charset="0"/>
              </a:rPr>
              <a:t>participate in all treatments.</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2486191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indent="0">
              <a:buNone/>
            </a:pPr>
            <a:r>
              <a:rPr lang="en-NZ" sz="3200" dirty="0">
                <a:cs typeface="Arial" panose="020B0604020202020204" pitchFamily="34" charset="0"/>
              </a:rPr>
              <a:t>Single Subject Design</a:t>
            </a:r>
          </a:p>
          <a:p>
            <a:pPr indent="0">
              <a:buNone/>
            </a:pPr>
            <a:r>
              <a:rPr lang="en-NZ" sz="3200" dirty="0">
                <a:cs typeface="Arial" panose="020B0604020202020204" pitchFamily="34" charset="0"/>
              </a:rPr>
              <a:t>	- Single subject research – used in behavioural </a:t>
            </a:r>
            <a:r>
              <a:rPr lang="en-NZ" sz="3200" dirty="0" smtClean="0">
                <a:cs typeface="Arial" panose="020B0604020202020204" pitchFamily="34" charset="0"/>
              </a:rPr>
              <a:t>	analysis </a:t>
            </a:r>
            <a:r>
              <a:rPr lang="en-NZ" sz="3200" dirty="0">
                <a:cs typeface="Arial" panose="020B0604020202020204" pitchFamily="34" charset="0"/>
              </a:rPr>
              <a:t>– uses a single subject with a baseline </a:t>
            </a:r>
            <a:r>
              <a:rPr lang="en-NZ" sz="3200" dirty="0" smtClean="0">
                <a:cs typeface="Arial" panose="020B0604020202020204" pitchFamily="34" charset="0"/>
              </a:rPr>
              <a:t>	reading </a:t>
            </a:r>
            <a:r>
              <a:rPr lang="en-NZ" sz="3200" dirty="0">
                <a:cs typeface="Arial" panose="020B0604020202020204" pitchFamily="34" charset="0"/>
              </a:rPr>
              <a:t>and administrating an intervention.</a:t>
            </a:r>
          </a:p>
          <a:p>
            <a:pPr indent="0">
              <a:buNone/>
            </a:pPr>
            <a:r>
              <a:rPr lang="en-NZ" sz="3200" dirty="0">
                <a:cs typeface="Arial" panose="020B0604020202020204" pitchFamily="34" charset="0"/>
              </a:rPr>
              <a:t>	- A/B Design – trial period and intervention period.</a:t>
            </a:r>
          </a:p>
          <a:p>
            <a:pPr indent="0">
              <a:buNone/>
            </a:pPr>
            <a:r>
              <a:rPr lang="en-NZ" sz="3200" dirty="0">
                <a:cs typeface="Arial" panose="020B0604020202020204" pitchFamily="34" charset="0"/>
              </a:rPr>
              <a:t>	- Multiple Baseline Design – used with more than </a:t>
            </a:r>
            <a:r>
              <a:rPr lang="en-NZ" sz="3200" dirty="0" smtClean="0">
                <a:cs typeface="Arial" panose="020B0604020202020204" pitchFamily="34" charset="0"/>
              </a:rPr>
              <a:t>	one </a:t>
            </a:r>
            <a:r>
              <a:rPr lang="en-NZ" sz="3200" dirty="0" smtClean="0">
                <a:cs typeface="Arial" panose="020B0604020202020204" pitchFamily="34" charset="0"/>
              </a:rPr>
              <a:t>	participant </a:t>
            </a:r>
            <a:r>
              <a:rPr lang="en-NZ" sz="3200" dirty="0">
                <a:cs typeface="Arial" panose="020B0604020202020204" pitchFamily="34" charset="0"/>
              </a:rPr>
              <a:t>where the researcher changes the </a:t>
            </a:r>
            <a:r>
              <a:rPr lang="en-NZ" sz="3200" dirty="0" smtClean="0">
                <a:cs typeface="Arial" panose="020B0604020202020204" pitchFamily="34" charset="0"/>
              </a:rPr>
              <a:t>	taking </a:t>
            </a:r>
            <a:r>
              <a:rPr lang="en-NZ" sz="3200" dirty="0">
                <a:cs typeface="Arial" panose="020B0604020202020204" pitchFamily="34" charset="0"/>
              </a:rPr>
              <a:t>of </a:t>
            </a:r>
            <a:r>
              <a:rPr lang="en-NZ" sz="3200" dirty="0" smtClean="0">
                <a:cs typeface="Arial" panose="020B0604020202020204" pitchFamily="34" charset="0"/>
              </a:rPr>
              <a:t>	the </a:t>
            </a:r>
            <a:r>
              <a:rPr lang="en-NZ" sz="3200" dirty="0">
                <a:cs typeface="Arial" panose="020B0604020202020204" pitchFamily="34" charset="0"/>
              </a:rPr>
              <a:t>baseline reading</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	</a:t>
            </a:r>
            <a:endParaRPr lang="en-US" dirty="0"/>
          </a:p>
        </p:txBody>
      </p:sp>
    </p:spTree>
    <p:extLst>
      <p:ext uri="{BB962C8B-B14F-4D97-AF65-F5344CB8AC3E}">
        <p14:creationId xmlns:p14="http://schemas.microsoft.com/office/powerpoint/2010/main" val="2208450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marL="0" lvl="0" indent="0">
              <a:buNone/>
            </a:pPr>
            <a:r>
              <a:rPr lang="en-US" dirty="0" smtClean="0">
                <a:latin typeface="Arial" panose="020B0604020202020204" pitchFamily="34" charset="0"/>
                <a:cs typeface="Arial" panose="020B0604020202020204" pitchFamily="34" charset="0"/>
              </a:rPr>
              <a:t>Correlational Designs</a:t>
            </a: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4557" y="1888818"/>
            <a:ext cx="6139243" cy="3206956"/>
          </a:xfrm>
          <a:prstGeom prst="rect">
            <a:avLst/>
          </a:prstGeom>
        </p:spPr>
      </p:pic>
    </p:spTree>
    <p:extLst>
      <p:ext uri="{BB962C8B-B14F-4D97-AF65-F5344CB8AC3E}">
        <p14:creationId xmlns:p14="http://schemas.microsoft.com/office/powerpoint/2010/main" val="3823698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54079" y="2772109"/>
            <a:ext cx="9791700" cy="3347954"/>
          </a:xfrm>
        </p:spPr>
        <p:txBody>
          <a:bodyPr>
            <a:normAutofit/>
          </a:bodyPr>
          <a:lstStyle/>
          <a:p>
            <a:pPr marL="0" lvl="0" indent="0">
              <a:buNone/>
            </a:pPr>
            <a:r>
              <a:rPr lang="en-NZ" sz="3200" dirty="0">
                <a:cs typeface="Arial" panose="020B0604020202020204" pitchFamily="34" charset="0"/>
              </a:rPr>
              <a:t>Correlational Designs – A correlation is a statistical test to determine the tendency or pattern for two or more variables or two sets of data to vary consistently.</a:t>
            </a:r>
            <a:endParaRPr lang="en-US" sz="3200"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	</a:t>
            </a:r>
            <a:endParaRPr lang="en-US" dirty="0"/>
          </a:p>
        </p:txBody>
      </p:sp>
    </p:spTree>
    <p:extLst>
      <p:ext uri="{BB962C8B-B14F-4D97-AF65-F5344CB8AC3E}">
        <p14:creationId xmlns:p14="http://schemas.microsoft.com/office/powerpoint/2010/main" val="1365935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2094476" y="1825625"/>
            <a:ext cx="9791700" cy="5032375"/>
          </a:xfrm>
        </p:spPr>
        <p:txBody>
          <a:bodyPr>
            <a:normAutofit/>
          </a:bodyPr>
          <a:lstStyle/>
          <a:p>
            <a:pPr indent="0">
              <a:buNone/>
            </a:pPr>
            <a:r>
              <a:rPr lang="en-NZ" sz="3200" dirty="0"/>
              <a:t>In this part to the paper we will be looking at </a:t>
            </a:r>
            <a:r>
              <a:rPr lang="en-NZ" sz="3200" dirty="0" smtClean="0"/>
              <a:t>Quantitative research </a:t>
            </a:r>
            <a:r>
              <a:rPr lang="en-NZ" sz="3200" dirty="0"/>
              <a:t>designs;</a:t>
            </a:r>
          </a:p>
          <a:p>
            <a:pPr indent="0">
              <a:buNone/>
            </a:pPr>
            <a:r>
              <a:rPr lang="en-NZ" sz="3200" dirty="0"/>
              <a:t>		- Experimental Design</a:t>
            </a:r>
          </a:p>
          <a:p>
            <a:pPr indent="0">
              <a:buNone/>
            </a:pPr>
            <a:r>
              <a:rPr lang="en-NZ" sz="3200" dirty="0"/>
              <a:t>		- Correlational Designs</a:t>
            </a:r>
          </a:p>
          <a:p>
            <a:pPr indent="0">
              <a:buNone/>
            </a:pPr>
            <a:r>
              <a:rPr lang="en-NZ" sz="3200" dirty="0"/>
              <a:t>		- Survey Designs</a:t>
            </a:r>
          </a:p>
          <a:p>
            <a:pPr indent="0">
              <a:buNone/>
            </a:pPr>
            <a:r>
              <a:rPr lang="en-NZ" dirty="0"/>
              <a:t>		</a:t>
            </a: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2364934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normAutofit/>
          </a:bodyPr>
          <a:lstStyle/>
          <a:p>
            <a:pPr marL="0" lvl="0" indent="0">
              <a:buNone/>
            </a:pPr>
            <a:r>
              <a:rPr lang="en-US" sz="3200" dirty="0" smtClean="0">
                <a:cs typeface="Arial" panose="020B0604020202020204" pitchFamily="34" charset="0"/>
              </a:rPr>
              <a:t>Correlational Designs</a:t>
            </a:r>
          </a:p>
          <a:p>
            <a:pPr marL="0" lvl="0" indent="0">
              <a:buNone/>
            </a:pPr>
            <a:endParaRPr lang="en-US" sz="3200" dirty="0">
              <a:cs typeface="Arial" panose="020B0604020202020204" pitchFamily="34" charset="0"/>
            </a:endParaRPr>
          </a:p>
          <a:p>
            <a:pPr indent="0">
              <a:buNone/>
            </a:pPr>
            <a:r>
              <a:rPr lang="en-NZ" sz="3200" dirty="0" smtClean="0">
                <a:cs typeface="Arial" panose="020B0604020202020204" pitchFamily="34" charset="0"/>
              </a:rPr>
              <a:t>Investigators </a:t>
            </a:r>
            <a:r>
              <a:rPr lang="en-NZ" sz="3200" dirty="0">
                <a:cs typeface="Arial" panose="020B0604020202020204" pitchFamily="34" charset="0"/>
              </a:rPr>
              <a:t>use a correlational statistical test  to describe and measure the degree of association or relationship between to or more variables or sets of scores. In this design researchers do not attempt to manipulate or control variables; instead they relate using a correlation statistic.</a:t>
            </a: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1949991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305426" y="2675856"/>
            <a:ext cx="5873416" cy="4351338"/>
          </a:xfrm>
        </p:spPr>
        <p:txBody>
          <a:bodyPr/>
          <a:lstStyle/>
          <a:p>
            <a:pPr marL="0" indent="0">
              <a:buNone/>
            </a:pPr>
            <a:r>
              <a:rPr lang="en-NZ" sz="3200" dirty="0">
                <a:cs typeface="Arial" panose="020B0604020202020204" pitchFamily="34" charset="0"/>
              </a:rPr>
              <a:t>Correlational Designs – Co-vary means that we can predict the score on one variable with knowledge about the individuals score on another variable.</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a:t>
            </a:r>
            <a:r>
              <a:rPr lang="en-US" dirty="0" err="1" smtClean="0"/>
              <a:t>Desigh</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2842" y="1419225"/>
            <a:ext cx="4438400" cy="4401516"/>
          </a:xfrm>
          <a:prstGeom prst="rect">
            <a:avLst/>
          </a:prstGeom>
        </p:spPr>
      </p:pic>
    </p:spTree>
    <p:extLst>
      <p:ext uri="{BB962C8B-B14F-4D97-AF65-F5344CB8AC3E}">
        <p14:creationId xmlns:p14="http://schemas.microsoft.com/office/powerpoint/2010/main" val="3209961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000193"/>
            <a:ext cx="9791700" cy="4351338"/>
          </a:xfrm>
        </p:spPr>
        <p:txBody>
          <a:bodyPr>
            <a:normAutofit/>
          </a:bodyPr>
          <a:lstStyle/>
          <a:p>
            <a:pPr indent="0">
              <a:buNone/>
            </a:pPr>
            <a:r>
              <a:rPr lang="en-NZ" sz="3200" dirty="0">
                <a:cs typeface="Arial" panose="020B0604020202020204" pitchFamily="34" charset="0"/>
              </a:rPr>
              <a:t>Correlational Designs</a:t>
            </a:r>
          </a:p>
          <a:p>
            <a:pPr indent="0">
              <a:buNone/>
            </a:pPr>
            <a:r>
              <a:rPr lang="en-NZ" sz="3200" dirty="0" smtClean="0">
                <a:cs typeface="Arial" panose="020B0604020202020204" pitchFamily="34" charset="0"/>
              </a:rPr>
              <a:t>Explanatory </a:t>
            </a:r>
            <a:r>
              <a:rPr lang="en-NZ" sz="3200" dirty="0">
                <a:cs typeface="Arial" panose="020B0604020202020204" pitchFamily="34" charset="0"/>
              </a:rPr>
              <a:t>Design is a correlational design the basic objective is to explain the association  between or among variables. Where the researcher is interested in the extent to which two variables co-vary.  </a:t>
            </a:r>
          </a:p>
        </p:txBody>
      </p:sp>
      <p:sp>
        <p:nvSpPr>
          <p:cNvPr id="13" name="Title 12"/>
          <p:cNvSpPr>
            <a:spLocks noGrp="1"/>
          </p:cNvSpPr>
          <p:nvPr>
            <p:ph type="title"/>
          </p:nvPr>
        </p:nvSpPr>
        <p:spPr>
          <a:xfrm>
            <a:off x="0" y="0"/>
            <a:ext cx="9029700" cy="1325563"/>
          </a:xfrm>
        </p:spPr>
        <p:txBody>
          <a:bodyPr/>
          <a:lstStyle/>
          <a:p>
            <a:r>
              <a:rPr lang="en-US" dirty="0" smtClean="0"/>
              <a:t>Research Design	</a:t>
            </a:r>
            <a:endParaRPr lang="en-US" dirty="0"/>
          </a:p>
        </p:txBody>
      </p:sp>
    </p:spTree>
    <p:extLst>
      <p:ext uri="{BB962C8B-B14F-4D97-AF65-F5344CB8AC3E}">
        <p14:creationId xmlns:p14="http://schemas.microsoft.com/office/powerpoint/2010/main" val="3567932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indent="0">
              <a:buNone/>
            </a:pPr>
            <a:r>
              <a:rPr lang="en-NZ" dirty="0">
                <a:latin typeface="Arial" panose="020B0604020202020204" pitchFamily="34" charset="0"/>
                <a:cs typeface="Arial" panose="020B0604020202020204" pitchFamily="34" charset="0"/>
              </a:rPr>
              <a:t>Correlational Designs – </a:t>
            </a:r>
          </a:p>
          <a:p>
            <a:pPr indent="0">
              <a:buNone/>
            </a:pPr>
            <a:r>
              <a:rPr lang="en-NZ" dirty="0" smtClean="0">
                <a:latin typeface="Arial" panose="020B0604020202020204" pitchFamily="34" charset="0"/>
                <a:cs typeface="Arial" panose="020B0604020202020204" pitchFamily="34" charset="0"/>
              </a:rPr>
              <a:t>Prediction </a:t>
            </a:r>
            <a:r>
              <a:rPr lang="en-NZ" dirty="0">
                <a:latin typeface="Arial" panose="020B0604020202020204" pitchFamily="34" charset="0"/>
                <a:cs typeface="Arial" panose="020B0604020202020204" pitchFamily="34" charset="0"/>
              </a:rPr>
              <a:t>Design – researchers seek to anticipate outcomes by using certain variables as predictors. The purpose of Prediction design is to identify variable that will predict an outcome in correlational research. The outcome being predicted in correlational research is called the criterion variable.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3267735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indent="0">
              <a:buNone/>
            </a:pPr>
            <a:r>
              <a:rPr lang="en-NZ" sz="3200" dirty="0">
                <a:cs typeface="Arial" panose="020B0604020202020204" pitchFamily="34" charset="0"/>
              </a:rPr>
              <a:t>Correlational Designs </a:t>
            </a:r>
          </a:p>
          <a:p>
            <a:pPr indent="0">
              <a:buNone/>
            </a:pPr>
            <a:r>
              <a:rPr lang="en-NZ" sz="3200" dirty="0" smtClean="0">
                <a:cs typeface="Arial" panose="020B0604020202020204" pitchFamily="34" charset="0"/>
              </a:rPr>
              <a:t>Prediction </a:t>
            </a:r>
            <a:r>
              <a:rPr lang="en-NZ" sz="3200" dirty="0">
                <a:cs typeface="Arial" panose="020B0604020202020204" pitchFamily="34" charset="0"/>
              </a:rPr>
              <a:t>Design – Authors generally include the word prediction in the title. Usually measure predictor variables at one point in time, need to determine whether they have built a time dimension into the design. The idea is to forecast future performance.</a:t>
            </a:r>
            <a:r>
              <a:rPr lang="en-NZ" sz="3200" dirty="0"/>
              <a:t>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3111149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944479" y="1740009"/>
            <a:ext cx="4625048" cy="4351338"/>
          </a:xfrm>
        </p:spPr>
        <p:txBody>
          <a:bodyPr/>
          <a:lstStyle/>
          <a:p>
            <a:pPr indent="0">
              <a:buNone/>
            </a:pPr>
            <a:r>
              <a:rPr lang="en-NZ" sz="3200" dirty="0">
                <a:cs typeface="Arial" panose="020B0604020202020204" pitchFamily="34" charset="0"/>
              </a:rPr>
              <a:t>Correlational Designs – Characteristics</a:t>
            </a:r>
          </a:p>
          <a:p>
            <a:pPr indent="0">
              <a:buNone/>
            </a:pPr>
            <a:r>
              <a:rPr lang="en-NZ" sz="3200" dirty="0" smtClean="0">
                <a:cs typeface="Arial" panose="020B0604020202020204" pitchFamily="34" charset="0"/>
              </a:rPr>
              <a:t>Displays </a:t>
            </a:r>
            <a:r>
              <a:rPr lang="en-NZ" sz="3200" dirty="0">
                <a:cs typeface="Arial" panose="020B0604020202020204" pitchFamily="34" charset="0"/>
              </a:rPr>
              <a:t>of scores, in correlational research you can plot these scores on a scatter plot or present them in a table.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 </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57629" y="1445878"/>
            <a:ext cx="6734371" cy="4645469"/>
          </a:xfrm>
          <a:prstGeom prst="rect">
            <a:avLst/>
          </a:prstGeom>
        </p:spPr>
      </p:pic>
    </p:spTree>
    <p:extLst>
      <p:ext uri="{BB962C8B-B14F-4D97-AF65-F5344CB8AC3E}">
        <p14:creationId xmlns:p14="http://schemas.microsoft.com/office/powerpoint/2010/main" val="3064226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792078" y="2016734"/>
            <a:ext cx="4694322" cy="4351338"/>
          </a:xfrm>
        </p:spPr>
        <p:txBody>
          <a:bodyPr/>
          <a:lstStyle/>
          <a:p>
            <a:pPr marL="0" indent="0">
              <a:buNone/>
            </a:pPr>
            <a:r>
              <a:rPr lang="en-NZ" dirty="0"/>
              <a:t>Correlational Designs – Correlation Matrix, researcher typically display correlation coefficients in a matrix. It presents a visual display of all the coefficients for all the variables in the study.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04238" y="2016734"/>
            <a:ext cx="5785293" cy="2839211"/>
          </a:xfrm>
          <a:prstGeom prst="rect">
            <a:avLst/>
          </a:prstGeom>
        </p:spPr>
      </p:pic>
    </p:spTree>
    <p:extLst>
      <p:ext uri="{BB962C8B-B14F-4D97-AF65-F5344CB8AC3E}">
        <p14:creationId xmlns:p14="http://schemas.microsoft.com/office/powerpoint/2010/main" val="2499476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4" name="Content Placeholder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63068" y="1325563"/>
            <a:ext cx="7189764" cy="5017075"/>
          </a:xfrm>
          <a:prstGeom prst="rect">
            <a:avLst/>
          </a:prstGeom>
        </p:spPr>
      </p:pic>
    </p:spTree>
    <p:extLst>
      <p:ext uri="{BB962C8B-B14F-4D97-AF65-F5344CB8AC3E}">
        <p14:creationId xmlns:p14="http://schemas.microsoft.com/office/powerpoint/2010/main" val="1884850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indent="0">
              <a:buNone/>
            </a:pPr>
            <a:r>
              <a:rPr lang="en-NZ" sz="3200" dirty="0">
                <a:cs typeface="Arial" panose="020B0604020202020204" pitchFamily="34" charset="0"/>
              </a:rPr>
              <a:t>Correlational Designs – Association between scores</a:t>
            </a:r>
          </a:p>
          <a:p>
            <a:pPr indent="0">
              <a:buNone/>
            </a:pPr>
            <a:r>
              <a:rPr lang="en-NZ" sz="3200" dirty="0">
                <a:cs typeface="Arial" panose="020B0604020202020204" pitchFamily="34" charset="0"/>
              </a:rPr>
              <a:t> 	Uncorrelated and no linear relationship, uncorrelated means that there is no relationship between variables. The variables are independent of each other. </a:t>
            </a:r>
          </a:p>
          <a:p>
            <a:pPr indent="0">
              <a:buNone/>
            </a:pPr>
            <a:r>
              <a:rPr lang="en-NZ" sz="3200" dirty="0">
                <a:cs typeface="Arial" panose="020B0604020202020204" pitchFamily="34" charset="0"/>
              </a:rPr>
              <a:t>	Curvilinear distribution shows a U-shaped relationship in the scores.</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233499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864268" y="2355014"/>
            <a:ext cx="10509584" cy="4351338"/>
          </a:xfrm>
        </p:spPr>
        <p:txBody>
          <a:bodyPr>
            <a:normAutofit/>
          </a:bodyPr>
          <a:lstStyle/>
          <a:p>
            <a:pPr indent="0">
              <a:buNone/>
            </a:pPr>
            <a:r>
              <a:rPr lang="en-NZ" sz="3200" dirty="0">
                <a:cs typeface="Arial" panose="020B0604020202020204" pitchFamily="34" charset="0"/>
              </a:rPr>
              <a:t>Correlational Designs – Degree and Strength of Association;</a:t>
            </a:r>
          </a:p>
          <a:p>
            <a:pPr indent="0">
              <a:buNone/>
            </a:pPr>
            <a:r>
              <a:rPr lang="en-NZ" sz="3200" dirty="0" smtClean="0">
                <a:cs typeface="Arial" panose="020B0604020202020204" pitchFamily="34" charset="0"/>
              </a:rPr>
              <a:t>Degree </a:t>
            </a:r>
            <a:r>
              <a:rPr lang="en-NZ" sz="3200" dirty="0">
                <a:cs typeface="Arial" panose="020B0604020202020204" pitchFamily="34" charset="0"/>
              </a:rPr>
              <a:t>of association means that the association between the two variables of scores is a correlation coefficient of </a:t>
            </a:r>
            <a:r>
              <a:rPr lang="en-NZ" sz="3200" dirty="0" smtClean="0">
                <a:cs typeface="Arial" panose="020B0604020202020204" pitchFamily="34" charset="0"/>
              </a:rPr>
              <a:t>-</a:t>
            </a:r>
            <a:r>
              <a:rPr lang="en-NZ" sz="3200" dirty="0">
                <a:cs typeface="Arial" panose="020B0604020202020204" pitchFamily="34" charset="0"/>
              </a:rPr>
              <a:t>1.00 to + 1.00, with 0.00 indicating that there is no linear relationship. </a:t>
            </a:r>
          </a:p>
          <a:p>
            <a:pPr marL="0" lvl="0" indent="0">
              <a:buNone/>
            </a:pPr>
            <a:endParaRPr lang="en-US" sz="3200"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3827967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3823855" y="3089520"/>
            <a:ext cx="7529946" cy="1349476"/>
          </a:xfrm>
        </p:spPr>
        <p:txBody>
          <a:bodyPr>
            <a:normAutofit fontScale="92500" lnSpcReduction="10000"/>
          </a:bodyPr>
          <a:lstStyle/>
          <a:p>
            <a:pPr indent="0">
              <a:buNone/>
            </a:pPr>
            <a:r>
              <a:rPr lang="en-NZ" sz="3500" dirty="0" smtClean="0"/>
              <a:t>Experimental design is also called the scientific method.</a:t>
            </a:r>
            <a:endParaRPr lang="en-NZ" sz="3500" dirty="0"/>
          </a:p>
          <a:p>
            <a:pPr indent="0">
              <a:buNone/>
            </a:pPr>
            <a:r>
              <a:rPr lang="en-NZ" dirty="0"/>
              <a:t>		</a:t>
            </a: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934" y="1984353"/>
            <a:ext cx="3156114" cy="2889293"/>
          </a:xfrm>
          <a:prstGeom prst="rect">
            <a:avLst/>
          </a:prstGeom>
        </p:spPr>
      </p:pic>
    </p:spTree>
    <p:extLst>
      <p:ext uri="{BB962C8B-B14F-4D97-AF65-F5344CB8AC3E}">
        <p14:creationId xmlns:p14="http://schemas.microsoft.com/office/powerpoint/2010/main" val="2049456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normAutofit/>
          </a:bodyPr>
          <a:lstStyle/>
          <a:p>
            <a:pPr indent="0">
              <a:buNone/>
            </a:pPr>
            <a:r>
              <a:rPr lang="en-NZ" sz="3200" dirty="0">
                <a:cs typeface="Arial" panose="020B0604020202020204" pitchFamily="34" charset="0"/>
              </a:rPr>
              <a:t>Correlational Designs – </a:t>
            </a:r>
          </a:p>
          <a:p>
            <a:pPr indent="0">
              <a:buNone/>
            </a:pPr>
            <a:r>
              <a:rPr lang="en-NZ" sz="3200" dirty="0">
                <a:cs typeface="Arial" panose="020B0604020202020204" pitchFamily="34" charset="0"/>
              </a:rPr>
              <a:t>A coefficient of;	</a:t>
            </a:r>
          </a:p>
          <a:p>
            <a:pPr indent="0">
              <a:buNone/>
            </a:pPr>
            <a:r>
              <a:rPr lang="en-NZ" sz="3200" dirty="0">
                <a:cs typeface="Arial" panose="020B0604020202020204" pitchFamily="34" charset="0"/>
              </a:rPr>
              <a:t>		.20 to .35 – Only a slight relationship.</a:t>
            </a:r>
          </a:p>
          <a:p>
            <a:pPr indent="0">
              <a:buNone/>
            </a:pPr>
            <a:r>
              <a:rPr lang="en-NZ" sz="3200" dirty="0">
                <a:cs typeface="Arial" panose="020B0604020202020204" pitchFamily="34" charset="0"/>
              </a:rPr>
              <a:t>		.35 to .65 – Useful for limited prediction.</a:t>
            </a:r>
          </a:p>
          <a:p>
            <a:pPr indent="0">
              <a:buNone/>
            </a:pPr>
            <a:r>
              <a:rPr lang="en-NZ" sz="3200" dirty="0">
                <a:cs typeface="Arial" panose="020B0604020202020204" pitchFamily="34" charset="0"/>
              </a:rPr>
              <a:t>		.66 to .85 – Make useful predictions</a:t>
            </a:r>
          </a:p>
          <a:p>
            <a:pPr indent="0">
              <a:buNone/>
            </a:pPr>
            <a:r>
              <a:rPr lang="en-NZ" sz="3200" dirty="0">
                <a:cs typeface="Arial" panose="020B0604020202020204" pitchFamily="34" charset="0"/>
              </a:rPr>
              <a:t>		.85 and above – Correlations of this range are </a:t>
            </a:r>
            <a:r>
              <a:rPr lang="en-NZ" sz="3200" dirty="0" smtClean="0">
                <a:cs typeface="Arial" panose="020B0604020202020204" pitchFamily="34" charset="0"/>
              </a:rPr>
              <a:t>		typically achieved </a:t>
            </a:r>
            <a:r>
              <a:rPr lang="en-NZ" sz="3200" dirty="0">
                <a:cs typeface="Arial" panose="020B0604020202020204" pitchFamily="34" charset="0"/>
              </a:rPr>
              <a:t>for studies of construct </a:t>
            </a:r>
            <a:r>
              <a:rPr lang="en-NZ" sz="3200" dirty="0" smtClean="0">
                <a:cs typeface="Arial" panose="020B0604020202020204" pitchFamily="34" charset="0"/>
              </a:rPr>
              <a:t>			validity or </a:t>
            </a:r>
            <a:r>
              <a:rPr lang="en-NZ" sz="3200" dirty="0" smtClean="0">
                <a:cs typeface="Arial" panose="020B0604020202020204" pitchFamily="34" charset="0"/>
              </a:rPr>
              <a:t>test-retest reliability</a:t>
            </a:r>
            <a:r>
              <a:rPr lang="en-NZ" sz="3200" dirty="0">
                <a:cs typeface="Arial" panose="020B0604020202020204" pitchFamily="34" charset="0"/>
              </a:rPr>
              <a:t>.</a:t>
            </a:r>
          </a:p>
          <a:p>
            <a:pPr marL="0" lvl="0" indent="0">
              <a:buNone/>
            </a:pPr>
            <a:endParaRPr lang="en-US" sz="3200"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3482558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indent="0">
              <a:buNone/>
            </a:pPr>
            <a:r>
              <a:rPr lang="en-NZ" sz="3200" dirty="0">
                <a:cs typeface="Arial" panose="020B0604020202020204" pitchFamily="34" charset="0"/>
              </a:rPr>
              <a:t>Correlational Designs – Ethical considerations</a:t>
            </a:r>
          </a:p>
          <a:p>
            <a:pPr indent="0">
              <a:buNone/>
            </a:pPr>
            <a:r>
              <a:rPr lang="en-NZ" sz="3200" dirty="0">
                <a:cs typeface="Arial" panose="020B0604020202020204" pitchFamily="34" charset="0"/>
              </a:rPr>
              <a:t>	- measuring appropriate controls	</a:t>
            </a:r>
          </a:p>
          <a:p>
            <a:pPr indent="0">
              <a:buNone/>
            </a:pPr>
            <a:r>
              <a:rPr lang="en-NZ" sz="3200" dirty="0">
                <a:cs typeface="Arial" panose="020B0604020202020204" pitchFamily="34" charset="0"/>
              </a:rPr>
              <a:t>	- Need to have adequate sample size for adequate </a:t>
            </a:r>
            <a:r>
              <a:rPr lang="en-NZ" sz="3200" dirty="0" smtClean="0">
                <a:cs typeface="Arial" panose="020B0604020202020204" pitchFamily="34" charset="0"/>
              </a:rPr>
              <a:t>	power</a:t>
            </a:r>
            <a:r>
              <a:rPr lang="en-NZ" sz="3200" dirty="0">
                <a:cs typeface="Arial" panose="020B0604020202020204" pitchFamily="34" charset="0"/>
              </a:rPr>
              <a:t>.</a:t>
            </a:r>
          </a:p>
          <a:p>
            <a:pPr indent="0">
              <a:buNone/>
            </a:pPr>
            <a:r>
              <a:rPr lang="en-NZ" sz="3200" dirty="0">
                <a:cs typeface="Arial" panose="020B0604020202020204" pitchFamily="34" charset="0"/>
              </a:rPr>
              <a:t>	- Caution in the editing of data, and not to make up </a:t>
            </a:r>
            <a:r>
              <a:rPr lang="en-NZ" sz="3200" dirty="0" smtClean="0">
                <a:cs typeface="Arial" panose="020B0604020202020204" pitchFamily="34" charset="0"/>
              </a:rPr>
              <a:t>	data</a:t>
            </a:r>
            <a:r>
              <a:rPr lang="en-NZ" sz="3200" dirty="0">
                <a:cs typeface="Arial" panose="020B0604020202020204" pitchFamily="34" charset="0"/>
              </a:rPr>
              <a:t>.</a:t>
            </a:r>
          </a:p>
          <a:p>
            <a:pPr indent="0">
              <a:buNone/>
            </a:pPr>
            <a:r>
              <a:rPr lang="en-NZ" sz="3200" dirty="0">
                <a:cs typeface="Arial" panose="020B0604020202020204" pitchFamily="34" charset="0"/>
              </a:rPr>
              <a:t>	- Fail to report contradictory findings.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43138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1825625"/>
            <a:ext cx="9791700" cy="3835342"/>
          </a:xfrm>
        </p:spPr>
        <p:txBody>
          <a:bodyPr>
            <a:noAutofit/>
          </a:bodyPr>
          <a:lstStyle/>
          <a:p>
            <a:pPr indent="0">
              <a:buNone/>
            </a:pPr>
            <a:r>
              <a:rPr lang="en-NZ" sz="3200" dirty="0">
                <a:cs typeface="Arial" panose="020B0604020202020204" pitchFamily="34" charset="0"/>
              </a:rPr>
              <a:t>Correlational Designs – How to evaluate correlational studies</a:t>
            </a:r>
          </a:p>
          <a:p>
            <a:pPr indent="0">
              <a:buNone/>
            </a:pPr>
            <a:r>
              <a:rPr lang="en-NZ" sz="3200" dirty="0">
                <a:cs typeface="Arial" panose="020B0604020202020204" pitchFamily="34" charset="0"/>
              </a:rPr>
              <a:t>		- Adequate Sample Size</a:t>
            </a:r>
          </a:p>
          <a:p>
            <a:pPr indent="0">
              <a:buNone/>
            </a:pPr>
            <a:r>
              <a:rPr lang="en-NZ" sz="3200" dirty="0">
                <a:cs typeface="Arial" panose="020B0604020202020204" pitchFamily="34" charset="0"/>
              </a:rPr>
              <a:t>		- The display of correlational results in a matrix </a:t>
            </a:r>
            <a:r>
              <a:rPr lang="en-NZ" sz="3200" dirty="0" smtClean="0">
                <a:cs typeface="Arial" panose="020B0604020202020204" pitchFamily="34" charset="0"/>
              </a:rPr>
              <a:t>		or graph</a:t>
            </a:r>
            <a:r>
              <a:rPr lang="en-NZ" sz="3200" dirty="0">
                <a:cs typeface="Arial" panose="020B0604020202020204" pitchFamily="34" charset="0"/>
              </a:rPr>
              <a:t>.</a:t>
            </a:r>
          </a:p>
          <a:p>
            <a:pPr indent="0">
              <a:buNone/>
            </a:pPr>
            <a:r>
              <a:rPr lang="en-NZ" sz="3200" dirty="0">
                <a:cs typeface="Arial" panose="020B0604020202020204" pitchFamily="34" charset="0"/>
              </a:rPr>
              <a:t>		</a:t>
            </a:r>
            <a:endParaRPr lang="en-US" sz="3200"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223646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1825625"/>
            <a:ext cx="9791700" cy="5406448"/>
          </a:xfrm>
        </p:spPr>
        <p:txBody>
          <a:bodyPr>
            <a:noAutofit/>
          </a:bodyPr>
          <a:lstStyle/>
          <a:p>
            <a:pPr indent="0">
              <a:buNone/>
            </a:pPr>
            <a:r>
              <a:rPr lang="en-NZ" sz="3200" dirty="0">
                <a:cs typeface="Arial" panose="020B0604020202020204" pitchFamily="34" charset="0"/>
              </a:rPr>
              <a:t>Correlational Designs – How to evaluate correlational studies</a:t>
            </a:r>
          </a:p>
          <a:p>
            <a:pPr indent="0">
              <a:buNone/>
            </a:pPr>
            <a:r>
              <a:rPr lang="en-NZ" sz="3200" dirty="0">
                <a:cs typeface="Arial" panose="020B0604020202020204" pitchFamily="34" charset="0"/>
              </a:rPr>
              <a:t>		</a:t>
            </a:r>
            <a:r>
              <a:rPr lang="en-NZ" sz="3200" dirty="0" smtClean="0">
                <a:cs typeface="Arial" panose="020B0604020202020204" pitchFamily="34" charset="0"/>
              </a:rPr>
              <a:t>- </a:t>
            </a:r>
            <a:r>
              <a:rPr lang="en-NZ" sz="3200" dirty="0">
                <a:cs typeface="Arial" panose="020B0604020202020204" pitchFamily="34" charset="0"/>
              </a:rPr>
              <a:t>An interpretation about the direction and </a:t>
            </a:r>
            <a:r>
              <a:rPr lang="en-NZ" sz="3200" dirty="0" smtClean="0">
                <a:cs typeface="Arial" panose="020B0604020202020204" pitchFamily="34" charset="0"/>
              </a:rPr>
              <a:t>			magnitude of  </a:t>
            </a:r>
            <a:r>
              <a:rPr lang="en-NZ" sz="3200" dirty="0">
                <a:cs typeface="Arial" panose="020B0604020202020204" pitchFamily="34" charset="0"/>
              </a:rPr>
              <a:t>the association between two or </a:t>
            </a:r>
            <a:r>
              <a:rPr lang="en-NZ" sz="3200" dirty="0" smtClean="0">
                <a:cs typeface="Arial" panose="020B0604020202020204" pitchFamily="34" charset="0"/>
              </a:rPr>
              <a:t>		more </a:t>
            </a:r>
            <a:r>
              <a:rPr lang="en-NZ" sz="3200" dirty="0">
                <a:cs typeface="Arial" panose="020B0604020202020204" pitchFamily="34" charset="0"/>
              </a:rPr>
              <a:t>variables.</a:t>
            </a:r>
          </a:p>
          <a:p>
            <a:pPr indent="0">
              <a:buNone/>
            </a:pPr>
            <a:r>
              <a:rPr lang="en-NZ" sz="3200" dirty="0">
                <a:cs typeface="Arial" panose="020B0604020202020204" pitchFamily="34" charset="0"/>
              </a:rPr>
              <a:t>		- Assessment of the magnitude of the </a:t>
            </a:r>
            <a:r>
              <a:rPr lang="en-NZ" sz="3200" dirty="0" smtClean="0">
                <a:cs typeface="Arial" panose="020B0604020202020204" pitchFamily="34" charset="0"/>
              </a:rPr>
              <a:t>				relationship based </a:t>
            </a:r>
            <a:r>
              <a:rPr lang="en-NZ" sz="3200" dirty="0">
                <a:cs typeface="Arial" panose="020B0604020202020204" pitchFamily="34" charset="0"/>
              </a:rPr>
              <a:t>on the coefficient of the </a:t>
            </a:r>
            <a:r>
              <a:rPr lang="en-NZ" sz="3200" dirty="0" smtClean="0">
                <a:cs typeface="Arial" panose="020B0604020202020204" pitchFamily="34" charset="0"/>
              </a:rPr>
              <a:t>			determination</a:t>
            </a:r>
            <a:r>
              <a:rPr lang="en-NZ" sz="3200" dirty="0">
                <a:cs typeface="Arial" panose="020B0604020202020204" pitchFamily="34" charset="0"/>
              </a:rPr>
              <a:t>, p </a:t>
            </a:r>
            <a:r>
              <a:rPr lang="en-NZ" sz="3200" dirty="0" smtClean="0">
                <a:cs typeface="Arial" panose="020B0604020202020204" pitchFamily="34" charset="0"/>
              </a:rPr>
              <a:t>values</a:t>
            </a:r>
            <a:r>
              <a:rPr lang="en-NZ" sz="3200" dirty="0">
                <a:cs typeface="Arial" panose="020B0604020202020204" pitchFamily="34" charset="0"/>
              </a:rPr>
              <a:t>, </a:t>
            </a:r>
            <a:r>
              <a:rPr lang="en-NZ" sz="3200" dirty="0" smtClean="0">
                <a:cs typeface="Arial" panose="020B0604020202020204" pitchFamily="34" charset="0"/>
              </a:rPr>
              <a:t>effect </a:t>
            </a:r>
            <a:r>
              <a:rPr lang="en-NZ" sz="3200" dirty="0">
                <a:cs typeface="Arial" panose="020B0604020202020204" pitchFamily="34" charset="0"/>
              </a:rPr>
              <a:t>size, or the size </a:t>
            </a:r>
            <a:r>
              <a:rPr lang="en-NZ" sz="3200" dirty="0" smtClean="0">
                <a:cs typeface="Arial" panose="020B0604020202020204" pitchFamily="34" charset="0"/>
              </a:rPr>
              <a:t>		of </a:t>
            </a:r>
            <a:r>
              <a:rPr lang="en-NZ" sz="3200" dirty="0">
                <a:cs typeface="Arial" panose="020B0604020202020204" pitchFamily="34" charset="0"/>
              </a:rPr>
              <a:t>the coefficient.</a:t>
            </a:r>
          </a:p>
          <a:p>
            <a:pPr indent="0">
              <a:buNone/>
            </a:pPr>
            <a:r>
              <a:rPr lang="en-NZ" sz="3200" dirty="0"/>
              <a:t> </a:t>
            </a:r>
          </a:p>
          <a:p>
            <a:pPr marL="0" lvl="0" indent="0">
              <a:buNone/>
            </a:pPr>
            <a:endParaRPr lang="en-US" sz="3200"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1924803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4" name="Content Placeholder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6126" y="1378535"/>
            <a:ext cx="5253790" cy="5277244"/>
          </a:xfrm>
          <a:prstGeom prst="rect">
            <a:avLst/>
          </a:prstGeom>
        </p:spPr>
      </p:pic>
    </p:spTree>
    <p:extLst>
      <p:ext uri="{BB962C8B-B14F-4D97-AF65-F5344CB8AC3E}">
        <p14:creationId xmlns:p14="http://schemas.microsoft.com/office/powerpoint/2010/main" val="4212522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2067427" y="3437857"/>
            <a:ext cx="9791700" cy="829343"/>
          </a:xfrm>
        </p:spPr>
        <p:txBody>
          <a:bodyPr>
            <a:normAutofit/>
          </a:bodyPr>
          <a:lstStyle/>
          <a:p>
            <a:pPr marL="0" lvl="0" indent="0">
              <a:buNone/>
            </a:pPr>
            <a:r>
              <a:rPr lang="en-US" sz="3200" dirty="0" smtClean="0">
                <a:cs typeface="Arial" panose="020B0604020202020204" pitchFamily="34" charset="0"/>
              </a:rPr>
              <a:t>Survey Designs</a:t>
            </a: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4411" y="1325563"/>
            <a:ext cx="3913094" cy="5321808"/>
          </a:xfrm>
          <a:prstGeom prst="rect">
            <a:avLst/>
          </a:prstGeom>
        </p:spPr>
      </p:pic>
    </p:spTree>
    <p:extLst>
      <p:ext uri="{BB962C8B-B14F-4D97-AF65-F5344CB8AC3E}">
        <p14:creationId xmlns:p14="http://schemas.microsoft.com/office/powerpoint/2010/main" val="2151567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38036" y="2892425"/>
            <a:ext cx="9791700" cy="2329280"/>
          </a:xfrm>
        </p:spPr>
        <p:txBody>
          <a:bodyPr/>
          <a:lstStyle/>
          <a:p>
            <a:pPr marL="0" indent="0">
              <a:buNone/>
            </a:pPr>
            <a:r>
              <a:rPr lang="en-NZ" sz="3200" dirty="0">
                <a:cs typeface="Arial" panose="020B0604020202020204" pitchFamily="34" charset="0"/>
              </a:rPr>
              <a:t>Survey Designs – are procedures in quantitative research in which investigators administer to a sample or entire population of people to describe their attitudes, opinions, behaviours, or characteristics of a population.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4253909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5438274" y="2828256"/>
            <a:ext cx="5867400" cy="3211596"/>
          </a:xfrm>
        </p:spPr>
        <p:txBody>
          <a:bodyPr/>
          <a:lstStyle/>
          <a:p>
            <a:pPr marL="0" indent="0">
              <a:buNone/>
            </a:pPr>
            <a:r>
              <a:rPr lang="en-NZ" sz="3200" dirty="0"/>
              <a:t>Survey Designs – You use surveys to describe trends, such as community interests in some issue.</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12531" y="1917032"/>
            <a:ext cx="3045005" cy="3660412"/>
          </a:xfrm>
          <a:prstGeom prst="rect">
            <a:avLst/>
          </a:prstGeom>
        </p:spPr>
      </p:pic>
    </p:spTree>
    <p:extLst>
      <p:ext uri="{BB962C8B-B14F-4D97-AF65-F5344CB8AC3E}">
        <p14:creationId xmlns:p14="http://schemas.microsoft.com/office/powerpoint/2010/main" val="2931202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30016" y="2804193"/>
            <a:ext cx="9791700" cy="4351338"/>
          </a:xfrm>
        </p:spPr>
        <p:txBody>
          <a:bodyPr/>
          <a:lstStyle/>
          <a:p>
            <a:pPr indent="0">
              <a:buNone/>
            </a:pPr>
            <a:r>
              <a:rPr lang="en-NZ" sz="3200" dirty="0">
                <a:cs typeface="Arial" panose="020B0604020202020204" pitchFamily="34" charset="0"/>
              </a:rPr>
              <a:t>Survey Designs – Types of Survey Designs</a:t>
            </a:r>
          </a:p>
          <a:p>
            <a:pPr indent="0">
              <a:buNone/>
            </a:pPr>
            <a:r>
              <a:rPr lang="en-NZ" sz="3200" dirty="0" smtClean="0">
                <a:cs typeface="Arial" panose="020B0604020202020204" pitchFamily="34" charset="0"/>
              </a:rPr>
              <a:t>Cross-Sectional </a:t>
            </a:r>
            <a:r>
              <a:rPr lang="en-NZ" sz="3200" dirty="0">
                <a:cs typeface="Arial" panose="020B0604020202020204" pitchFamily="34" charset="0"/>
              </a:rPr>
              <a:t>Survey Designs,  collects data at one point in time. Has the advantage of measuring current attitudes or practices. They can collect information about current opinions, beliefs, attitudes and practices.</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2446325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690437" y="2563562"/>
            <a:ext cx="9791700" cy="4351338"/>
          </a:xfrm>
        </p:spPr>
        <p:txBody>
          <a:bodyPr/>
          <a:lstStyle/>
          <a:p>
            <a:pPr indent="0">
              <a:buNone/>
            </a:pPr>
            <a:r>
              <a:rPr lang="en-NZ" sz="3200" dirty="0"/>
              <a:t>Survey Designs – Types of Survey Designs</a:t>
            </a:r>
          </a:p>
          <a:p>
            <a:pPr indent="0">
              <a:buNone/>
            </a:pPr>
            <a:r>
              <a:rPr lang="en-NZ" sz="3200" dirty="0" smtClean="0"/>
              <a:t>Longitudinal </a:t>
            </a:r>
            <a:r>
              <a:rPr lang="en-NZ" sz="3200" dirty="0"/>
              <a:t>Survey Designs involve a survey procedure of collecting data about trends with the same population, changes in a cohort group or subpopulation, or changes in a panel group over time.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810556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5868063" y="2175483"/>
            <a:ext cx="4658802" cy="4351338"/>
          </a:xfrm>
        </p:spPr>
        <p:txBody>
          <a:bodyPr>
            <a:normAutofit/>
          </a:bodyPr>
          <a:lstStyle/>
          <a:p>
            <a:pPr indent="0">
              <a:buNone/>
            </a:pPr>
            <a:r>
              <a:rPr lang="en-NZ" sz="3200" dirty="0"/>
              <a:t>Experimental Design</a:t>
            </a:r>
          </a:p>
          <a:p>
            <a:pPr indent="0">
              <a:buNone/>
            </a:pPr>
            <a:r>
              <a:rPr lang="en-NZ" sz="3200" dirty="0" smtClean="0"/>
              <a:t>In </a:t>
            </a:r>
            <a:r>
              <a:rPr lang="en-NZ" sz="3200" dirty="0"/>
              <a:t>an experiment you test an idea to determine whether has an influence on the outcome or dependent variables.</a:t>
            </a:r>
          </a:p>
        </p:txBody>
      </p:sp>
      <p:sp>
        <p:nvSpPr>
          <p:cNvPr id="13" name="Title 12"/>
          <p:cNvSpPr>
            <a:spLocks noGrp="1"/>
          </p:cNvSpPr>
          <p:nvPr>
            <p:ph type="title"/>
          </p:nvPr>
        </p:nvSpPr>
        <p:spPr>
          <a:xfrm>
            <a:off x="0" y="0"/>
            <a:ext cx="9029700" cy="1325563"/>
          </a:xfrm>
        </p:spPr>
        <p:txBody>
          <a:bodyPr/>
          <a:lstStyle/>
          <a:p>
            <a:r>
              <a:rPr lang="en-US" dirty="0"/>
              <a:t>Research Design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5234" y="1690688"/>
            <a:ext cx="3943350" cy="3609975"/>
          </a:xfrm>
          <a:prstGeom prst="rect">
            <a:avLst/>
          </a:prstGeom>
        </p:spPr>
      </p:pic>
    </p:spTree>
    <p:extLst>
      <p:ext uri="{BB962C8B-B14F-4D97-AF65-F5344CB8AC3E}">
        <p14:creationId xmlns:p14="http://schemas.microsoft.com/office/powerpoint/2010/main" val="3997285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86163" y="2443246"/>
            <a:ext cx="9791700" cy="4351338"/>
          </a:xfrm>
        </p:spPr>
        <p:txBody>
          <a:bodyPr/>
          <a:lstStyle/>
          <a:p>
            <a:pPr indent="0">
              <a:buNone/>
            </a:pPr>
            <a:r>
              <a:rPr lang="en-NZ" sz="3200" dirty="0">
                <a:cs typeface="Arial" panose="020B0604020202020204" pitchFamily="34" charset="0"/>
              </a:rPr>
              <a:t>Survey Designs – Types of Survey Designs</a:t>
            </a:r>
          </a:p>
          <a:p>
            <a:pPr indent="0">
              <a:buNone/>
            </a:pPr>
            <a:r>
              <a:rPr lang="en-NZ" sz="3200" dirty="0" smtClean="0">
                <a:cs typeface="Arial" panose="020B0604020202020204" pitchFamily="34" charset="0"/>
              </a:rPr>
              <a:t>Trend </a:t>
            </a:r>
            <a:r>
              <a:rPr lang="en-NZ" sz="3200" dirty="0">
                <a:cs typeface="Arial" panose="020B0604020202020204" pitchFamily="34" charset="0"/>
              </a:rPr>
              <a:t>Design, a form of longitudinal design the researcher identifies a population and examine changes within the population over time. i.e. Gallup Poll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3176368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306888"/>
            <a:ext cx="9791700" cy="4351338"/>
          </a:xfrm>
        </p:spPr>
        <p:txBody>
          <a:bodyPr/>
          <a:lstStyle/>
          <a:p>
            <a:pPr indent="0">
              <a:buNone/>
            </a:pPr>
            <a:r>
              <a:rPr lang="en-NZ" sz="3200" dirty="0">
                <a:cs typeface="Arial" panose="020B0604020202020204" pitchFamily="34" charset="0"/>
              </a:rPr>
              <a:t>Survey Designs – Types of Survey Designs</a:t>
            </a:r>
          </a:p>
          <a:p>
            <a:pPr indent="0">
              <a:buNone/>
            </a:pPr>
            <a:r>
              <a:rPr lang="en-NZ" sz="3200" dirty="0" smtClean="0">
                <a:cs typeface="Arial" panose="020B0604020202020204" pitchFamily="34" charset="0"/>
              </a:rPr>
              <a:t>Cohort </a:t>
            </a:r>
            <a:r>
              <a:rPr lang="en-NZ" sz="3200" dirty="0">
                <a:cs typeface="Arial" panose="020B0604020202020204" pitchFamily="34" charset="0"/>
              </a:rPr>
              <a:t>studies, where the researcher identifies a subpopulation based on some specific characteristic and studies them over time.</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2408005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433763" y="2948572"/>
            <a:ext cx="9791700" cy="4351338"/>
          </a:xfrm>
        </p:spPr>
        <p:txBody>
          <a:bodyPr>
            <a:normAutofit/>
          </a:bodyPr>
          <a:lstStyle/>
          <a:p>
            <a:pPr indent="0">
              <a:buNone/>
            </a:pPr>
            <a:r>
              <a:rPr lang="en-NZ" sz="3200" dirty="0">
                <a:cs typeface="Arial" panose="020B0604020202020204" pitchFamily="34" charset="0"/>
              </a:rPr>
              <a:t>Survey Designs – Types of Survey Designs</a:t>
            </a:r>
          </a:p>
          <a:p>
            <a:pPr indent="0">
              <a:buNone/>
            </a:pPr>
            <a:r>
              <a:rPr lang="en-NZ" sz="3200" dirty="0" smtClean="0">
                <a:cs typeface="Arial" panose="020B0604020202020204" pitchFamily="34" charset="0"/>
              </a:rPr>
              <a:t>Panel </a:t>
            </a:r>
            <a:r>
              <a:rPr lang="en-NZ" sz="3200" dirty="0">
                <a:cs typeface="Arial" panose="020B0604020202020204" pitchFamily="34" charset="0"/>
              </a:rPr>
              <a:t>Studies,  where the researcher examines the same people over time. Examine more than one group. </a:t>
            </a:r>
          </a:p>
          <a:p>
            <a:pPr marL="0" lvl="0" indent="0">
              <a:buNone/>
            </a:pPr>
            <a:endParaRPr lang="en-US" sz="3200"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3136719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578391" y="1579415"/>
            <a:ext cx="4648200" cy="4351338"/>
          </a:xfrm>
        </p:spPr>
        <p:txBody>
          <a:bodyPr/>
          <a:lstStyle/>
          <a:p>
            <a:pPr indent="0">
              <a:buNone/>
            </a:pPr>
            <a:r>
              <a:rPr lang="en-NZ" sz="3200" dirty="0"/>
              <a:t>Survey Designs –	 Characteristics  of Survey Research</a:t>
            </a:r>
          </a:p>
          <a:p>
            <a:pPr indent="0">
              <a:buNone/>
            </a:pPr>
            <a:r>
              <a:rPr lang="en-NZ" sz="3200" dirty="0" smtClean="0"/>
              <a:t>Sampling </a:t>
            </a:r>
            <a:r>
              <a:rPr lang="en-NZ" sz="3200" dirty="0"/>
              <a:t>from a population  - researchers study a sample of the population and generalize back to that population.</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90640" y="1579415"/>
            <a:ext cx="6459676" cy="4177204"/>
          </a:xfrm>
          <a:prstGeom prst="rect">
            <a:avLst/>
          </a:prstGeom>
        </p:spPr>
      </p:pic>
    </p:spTree>
    <p:extLst>
      <p:ext uri="{BB962C8B-B14F-4D97-AF65-F5344CB8AC3E}">
        <p14:creationId xmlns:p14="http://schemas.microsoft.com/office/powerpoint/2010/main" val="2561105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1601778"/>
            <a:ext cx="9791700" cy="4351338"/>
          </a:xfrm>
        </p:spPr>
        <p:txBody>
          <a:bodyPr/>
          <a:lstStyle/>
          <a:p>
            <a:pPr indent="0">
              <a:buNone/>
            </a:pPr>
            <a:r>
              <a:rPr lang="en-NZ" sz="3200" dirty="0">
                <a:cs typeface="Arial" panose="020B0604020202020204" pitchFamily="34" charset="0"/>
              </a:rPr>
              <a:t>Survey Designs – Characteristics  of Survey Research</a:t>
            </a:r>
          </a:p>
          <a:p>
            <a:pPr indent="0">
              <a:buNone/>
            </a:pPr>
            <a:r>
              <a:rPr lang="en-NZ" sz="3200" dirty="0" smtClean="0">
                <a:cs typeface="Arial" panose="020B0604020202020204" pitchFamily="34" charset="0"/>
              </a:rPr>
              <a:t>Questionnaires </a:t>
            </a:r>
            <a:r>
              <a:rPr lang="en-NZ" sz="3200" dirty="0">
                <a:cs typeface="Arial" panose="020B0604020202020204" pitchFamily="34" charset="0"/>
              </a:rPr>
              <a:t>and Interviews, Questionnaire is a form used in survey where the participants complete and mail the form back to the researcher.</a:t>
            </a:r>
          </a:p>
          <a:p>
            <a:pPr indent="0">
              <a:buNone/>
            </a:pPr>
            <a:r>
              <a:rPr lang="en-NZ" sz="3200" dirty="0" smtClean="0">
                <a:cs typeface="Arial" panose="020B0604020202020204" pitchFamily="34" charset="0"/>
              </a:rPr>
              <a:t>Interview </a:t>
            </a:r>
            <a:r>
              <a:rPr lang="en-NZ" sz="3200" dirty="0">
                <a:cs typeface="Arial" panose="020B0604020202020204" pitchFamily="34" charset="0"/>
              </a:rPr>
              <a:t>the research asks the questions and records the answer on the interview form.</a:t>
            </a:r>
          </a:p>
          <a:p>
            <a:pPr indent="0">
              <a:buNone/>
            </a:pPr>
            <a:r>
              <a:rPr lang="en-NZ" sz="3200" dirty="0" smtClean="0">
                <a:cs typeface="Arial" panose="020B0604020202020204" pitchFamily="34" charset="0"/>
              </a:rPr>
              <a:t>The </a:t>
            </a:r>
            <a:r>
              <a:rPr lang="en-NZ" sz="3200" dirty="0">
                <a:cs typeface="Arial" panose="020B0604020202020204" pitchFamily="34" charset="0"/>
              </a:rPr>
              <a:t>difference between quantitative and qualitative is in the types of questions.</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1412213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2023088"/>
            <a:ext cx="9791700" cy="4351338"/>
          </a:xfrm>
        </p:spPr>
        <p:txBody>
          <a:bodyPr/>
          <a:lstStyle/>
          <a:p>
            <a:pPr indent="0">
              <a:buNone/>
            </a:pPr>
            <a:r>
              <a:rPr lang="en-NZ" sz="3200" dirty="0">
                <a:cs typeface="Arial" panose="020B0604020202020204" pitchFamily="34" charset="0"/>
              </a:rPr>
              <a:t>Survey Designs – Characteristics  of Survey Research</a:t>
            </a:r>
          </a:p>
          <a:p>
            <a:pPr indent="0">
              <a:buNone/>
            </a:pPr>
            <a:r>
              <a:rPr lang="en-NZ" sz="3200" dirty="0" smtClean="0">
                <a:cs typeface="Arial" panose="020B0604020202020204" pitchFamily="34" charset="0"/>
              </a:rPr>
              <a:t>Mailed </a:t>
            </a:r>
            <a:r>
              <a:rPr lang="en-NZ" sz="3200" dirty="0">
                <a:cs typeface="Arial" panose="020B0604020202020204" pitchFamily="34" charset="0"/>
              </a:rPr>
              <a:t>Questionnaires- useful for widely dispersed sample, generally get a poor return rate.</a:t>
            </a:r>
          </a:p>
          <a:p>
            <a:pPr indent="0">
              <a:buNone/>
            </a:pPr>
            <a:r>
              <a:rPr lang="en-NZ" sz="3200" dirty="0">
                <a:cs typeface="Arial" panose="020B0604020202020204" pitchFamily="34" charset="0"/>
              </a:rPr>
              <a:t>		</a:t>
            </a:r>
          </a:p>
          <a:p>
            <a:pPr indent="0">
              <a:buNone/>
            </a:pPr>
            <a:r>
              <a:rPr lang="en-NZ" sz="3200" dirty="0" smtClean="0">
                <a:cs typeface="Arial" panose="020B0604020202020204" pitchFamily="34" charset="0"/>
              </a:rPr>
              <a:t>Web-based </a:t>
            </a:r>
            <a:r>
              <a:rPr lang="en-NZ" sz="3200" dirty="0">
                <a:cs typeface="Arial" panose="020B0604020202020204" pitchFamily="34" charset="0"/>
              </a:rPr>
              <a:t>Surveys – generally poor response rate. Not randomly sampled, maybe biased towards a particular group.</a:t>
            </a:r>
          </a:p>
          <a:p>
            <a:pPr marL="0" lvl="0" indent="0">
              <a:buNone/>
            </a:pPr>
            <a:endParaRPr lang="en-US"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318369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1434927"/>
            <a:ext cx="9791700" cy="4351338"/>
          </a:xfrm>
        </p:spPr>
        <p:txBody>
          <a:bodyPr/>
          <a:lstStyle/>
          <a:p>
            <a:pPr indent="0">
              <a:buNone/>
            </a:pPr>
            <a:r>
              <a:rPr lang="en-NZ" sz="3200" dirty="0">
                <a:cs typeface="Arial" panose="020B0604020202020204" pitchFamily="34" charset="0"/>
              </a:rPr>
              <a:t>Survey Designs – Characteristics  of Survey Research,</a:t>
            </a:r>
          </a:p>
          <a:p>
            <a:pPr indent="0">
              <a:buNone/>
            </a:pPr>
            <a:r>
              <a:rPr lang="en-NZ" sz="3200" dirty="0" smtClean="0">
                <a:cs typeface="Arial" panose="020B0604020202020204" pitchFamily="34" charset="0"/>
              </a:rPr>
              <a:t>One-to-one </a:t>
            </a:r>
            <a:r>
              <a:rPr lang="en-NZ" sz="3200" dirty="0">
                <a:cs typeface="Arial" panose="020B0604020202020204" pitchFamily="34" charset="0"/>
              </a:rPr>
              <a:t>interviews, good for asking sensitive questions, problems with anonymity.</a:t>
            </a:r>
          </a:p>
          <a:p>
            <a:pPr indent="0">
              <a:buNone/>
            </a:pPr>
            <a:endParaRPr lang="en-NZ" sz="3200" dirty="0">
              <a:cs typeface="Arial" panose="020B0604020202020204" pitchFamily="34" charset="0"/>
            </a:endParaRPr>
          </a:p>
          <a:p>
            <a:pPr indent="0">
              <a:buNone/>
            </a:pPr>
            <a:r>
              <a:rPr lang="en-NZ" sz="3200" dirty="0" smtClean="0">
                <a:cs typeface="Arial" panose="020B0604020202020204" pitchFamily="34" charset="0"/>
              </a:rPr>
              <a:t>Focus </a:t>
            </a:r>
            <a:r>
              <a:rPr lang="en-NZ" sz="3200" dirty="0">
                <a:cs typeface="Arial" panose="020B0604020202020204" pitchFamily="34" charset="0"/>
              </a:rPr>
              <a:t>Group, Using a group generally no more than 6 to 8 individuals. They provide interaction within the group. The problem is sometimes finding consensus in the group, individual who may dominate the group.</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2268563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38037" y="2506662"/>
            <a:ext cx="9791700" cy="4351338"/>
          </a:xfrm>
        </p:spPr>
        <p:txBody>
          <a:bodyPr>
            <a:normAutofit/>
          </a:bodyPr>
          <a:lstStyle/>
          <a:p>
            <a:pPr indent="0">
              <a:buNone/>
            </a:pPr>
            <a:r>
              <a:rPr lang="en-NZ" sz="3200" dirty="0">
                <a:cs typeface="Arial" panose="020B0604020202020204" pitchFamily="34" charset="0"/>
              </a:rPr>
              <a:t>Survey Designs – Characteristics  of Survey Research</a:t>
            </a:r>
          </a:p>
          <a:p>
            <a:pPr indent="0">
              <a:buNone/>
            </a:pPr>
            <a:r>
              <a:rPr lang="en-NZ" sz="3200" dirty="0" smtClean="0">
                <a:cs typeface="Arial" panose="020B0604020202020204" pitchFamily="34" charset="0"/>
              </a:rPr>
              <a:t>Telephone </a:t>
            </a:r>
            <a:r>
              <a:rPr lang="en-NZ" sz="3200" dirty="0">
                <a:cs typeface="Arial" panose="020B0604020202020204" pitchFamily="34" charset="0"/>
              </a:rPr>
              <a:t>interviews – good for a population that is geographically dispersed, cannot observe body language.</a:t>
            </a:r>
          </a:p>
          <a:p>
            <a:pPr marL="0" lvl="0" indent="0">
              <a:buNone/>
            </a:pPr>
            <a:endParaRPr lang="en-US" sz="3200"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1803679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762626" y="2804193"/>
            <a:ext cx="9791700" cy="2585954"/>
          </a:xfrm>
        </p:spPr>
        <p:txBody>
          <a:bodyPr/>
          <a:lstStyle/>
          <a:p>
            <a:pPr indent="0">
              <a:buNone/>
            </a:pPr>
            <a:r>
              <a:rPr lang="en-NZ" sz="3200" dirty="0">
                <a:cs typeface="Arial" panose="020B0604020202020204" pitchFamily="34" charset="0"/>
              </a:rPr>
              <a:t>Survey Designs – Instrument Design </a:t>
            </a:r>
          </a:p>
          <a:p>
            <a:pPr indent="0">
              <a:buNone/>
            </a:pPr>
            <a:r>
              <a:rPr lang="en-NZ" sz="3200" dirty="0" smtClean="0">
                <a:cs typeface="Arial" panose="020B0604020202020204" pitchFamily="34" charset="0"/>
              </a:rPr>
              <a:t>Designing </a:t>
            </a:r>
            <a:r>
              <a:rPr lang="en-NZ" sz="3200" dirty="0">
                <a:cs typeface="Arial" panose="020B0604020202020204" pitchFamily="34" charset="0"/>
              </a:rPr>
              <a:t>a good survey instrument is a challenging and complex process. At first you might consider modifying an instrument that already exists.</a:t>
            </a:r>
            <a:r>
              <a:rPr lang="en-NZ" sz="3200" dirty="0"/>
              <a:t>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380784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normAutofit/>
          </a:bodyPr>
          <a:lstStyle/>
          <a:p>
            <a:pPr indent="0">
              <a:buNone/>
            </a:pPr>
            <a:r>
              <a:rPr lang="en-NZ" sz="3200" dirty="0">
                <a:cs typeface="Arial" panose="020B0604020202020204" pitchFamily="34" charset="0"/>
              </a:rPr>
              <a:t>Survey Designs – Instrument Design </a:t>
            </a:r>
          </a:p>
          <a:p>
            <a:pPr indent="0">
              <a:buNone/>
            </a:pPr>
            <a:r>
              <a:rPr lang="en-NZ" sz="3200" dirty="0" smtClean="0">
                <a:cs typeface="Arial" panose="020B0604020202020204" pitchFamily="34" charset="0"/>
              </a:rPr>
              <a:t>When </a:t>
            </a:r>
            <a:r>
              <a:rPr lang="en-NZ" sz="3200" dirty="0">
                <a:cs typeface="Arial" panose="020B0604020202020204" pitchFamily="34" charset="0"/>
              </a:rPr>
              <a:t>researchers design an instrument for data collection they generally follow three steps</a:t>
            </a:r>
            <a:r>
              <a:rPr lang="en-NZ" sz="3200" dirty="0" smtClean="0">
                <a:cs typeface="Arial" panose="020B0604020202020204" pitchFamily="34" charset="0"/>
              </a:rPr>
              <a:t>.</a:t>
            </a:r>
            <a:endParaRPr lang="en-NZ" sz="3200" dirty="0">
              <a:cs typeface="Arial" panose="020B0604020202020204" pitchFamily="34" charset="0"/>
            </a:endParaRPr>
          </a:p>
          <a:p>
            <a:pPr indent="0">
              <a:buNone/>
            </a:pPr>
            <a:r>
              <a:rPr lang="en-NZ" sz="3200" dirty="0">
                <a:cs typeface="Arial" panose="020B0604020202020204" pitchFamily="34" charset="0"/>
              </a:rPr>
              <a:t>	</a:t>
            </a:r>
            <a:r>
              <a:rPr lang="en-NZ" sz="3200" dirty="0" smtClean="0">
                <a:cs typeface="Arial" panose="020B0604020202020204" pitchFamily="34" charset="0"/>
              </a:rPr>
              <a:t>1</a:t>
            </a:r>
            <a:r>
              <a:rPr lang="en-NZ" sz="3200" dirty="0">
                <a:cs typeface="Arial" panose="020B0604020202020204" pitchFamily="34" charset="0"/>
              </a:rPr>
              <a:t>. They write different questions. These include 		</a:t>
            </a:r>
            <a:r>
              <a:rPr lang="en-NZ" sz="3200" dirty="0" smtClean="0">
                <a:cs typeface="Arial" panose="020B0604020202020204" pitchFamily="34" charset="0"/>
              </a:rPr>
              <a:t>personal</a:t>
            </a:r>
            <a:r>
              <a:rPr lang="en-NZ" sz="3200" dirty="0">
                <a:cs typeface="Arial" panose="020B0604020202020204" pitchFamily="34" charset="0"/>
              </a:rPr>
              <a:t>, attitudinal, behavioural, sensitive </a:t>
            </a:r>
            <a:r>
              <a:rPr lang="en-NZ" sz="3200" dirty="0" smtClean="0">
                <a:cs typeface="Arial" panose="020B0604020202020204" pitchFamily="34" charset="0"/>
              </a:rPr>
              <a:t>			questions and </a:t>
            </a:r>
            <a:r>
              <a:rPr lang="en-NZ" sz="3200" dirty="0">
                <a:cs typeface="Arial" panose="020B0604020202020204" pitchFamily="34" charset="0"/>
              </a:rPr>
              <a:t>closed and open end questions.</a:t>
            </a:r>
          </a:p>
          <a:p>
            <a:pPr marL="0" lvl="0" indent="0">
              <a:buNone/>
            </a:pPr>
            <a:endParaRPr lang="en-US" sz="3200" dirty="0" smtClean="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4139820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38246" y="1769725"/>
            <a:ext cx="4210547" cy="4351338"/>
          </a:xfrm>
        </p:spPr>
        <p:txBody>
          <a:bodyPr>
            <a:normAutofit/>
          </a:bodyPr>
          <a:lstStyle/>
          <a:p>
            <a:pPr indent="0">
              <a:buNone/>
            </a:pPr>
            <a:r>
              <a:rPr lang="en-NZ" sz="3200" dirty="0">
                <a:cs typeface="Arial" panose="020B0604020202020204" pitchFamily="34" charset="0"/>
              </a:rPr>
              <a:t>Experimental Design</a:t>
            </a:r>
          </a:p>
          <a:p>
            <a:pPr indent="0">
              <a:buNone/>
            </a:pPr>
            <a:r>
              <a:rPr lang="en-NZ" sz="3200" dirty="0" smtClean="0">
                <a:cs typeface="Arial" panose="020B0604020202020204" pitchFamily="34" charset="0"/>
              </a:rPr>
              <a:t>You </a:t>
            </a:r>
            <a:r>
              <a:rPr lang="en-NZ" sz="3200" dirty="0">
                <a:cs typeface="Arial" panose="020B0604020202020204" pitchFamily="34" charset="0"/>
              </a:rPr>
              <a:t>use an experiment when you want to establish possible cause and effect between your independent and dependent variables. </a:t>
            </a:r>
          </a:p>
        </p:txBody>
      </p:sp>
      <p:sp>
        <p:nvSpPr>
          <p:cNvPr id="13" name="Title 12"/>
          <p:cNvSpPr>
            <a:spLocks noGrp="1"/>
          </p:cNvSpPr>
          <p:nvPr>
            <p:ph type="title"/>
          </p:nvPr>
        </p:nvSpPr>
        <p:spPr>
          <a:xfrm>
            <a:off x="0" y="0"/>
            <a:ext cx="9029700" cy="1325563"/>
          </a:xfrm>
        </p:spPr>
        <p:txBody>
          <a:bodyPr/>
          <a:lstStyle/>
          <a:p>
            <a:r>
              <a:rPr lang="en-US" dirty="0"/>
              <a:t>Research Design</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48793" y="1769725"/>
            <a:ext cx="4944258" cy="3649481"/>
          </a:xfrm>
          <a:prstGeom prst="rect">
            <a:avLst/>
          </a:prstGeom>
        </p:spPr>
      </p:pic>
    </p:spTree>
    <p:extLst>
      <p:ext uri="{BB962C8B-B14F-4D97-AF65-F5344CB8AC3E}">
        <p14:creationId xmlns:p14="http://schemas.microsoft.com/office/powerpoint/2010/main" val="3245477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62100" y="1501428"/>
            <a:ext cx="9791700" cy="4899371"/>
          </a:xfrm>
        </p:spPr>
        <p:txBody>
          <a:bodyPr>
            <a:normAutofit/>
          </a:bodyPr>
          <a:lstStyle/>
          <a:p>
            <a:pPr indent="0">
              <a:buNone/>
            </a:pPr>
            <a:r>
              <a:rPr lang="en-NZ" sz="3200" dirty="0"/>
              <a:t>Survey Designs – Instrument Design </a:t>
            </a:r>
          </a:p>
          <a:p>
            <a:pPr indent="0">
              <a:buNone/>
            </a:pPr>
            <a:r>
              <a:rPr lang="en-NZ" sz="3200" dirty="0"/>
              <a:t>	When researchers design an instrument for data </a:t>
            </a:r>
            <a:r>
              <a:rPr lang="en-NZ" sz="3200" dirty="0" smtClean="0"/>
              <a:t>	collection they </a:t>
            </a:r>
            <a:r>
              <a:rPr lang="en-NZ" sz="3200" dirty="0"/>
              <a:t>generally follow three steps.</a:t>
            </a:r>
          </a:p>
          <a:p>
            <a:pPr indent="0">
              <a:buNone/>
            </a:pPr>
            <a:r>
              <a:rPr lang="en-NZ" sz="3200" dirty="0"/>
              <a:t>		</a:t>
            </a:r>
          </a:p>
          <a:p>
            <a:pPr indent="0">
              <a:buNone/>
            </a:pPr>
            <a:r>
              <a:rPr lang="en-NZ" sz="3200" dirty="0"/>
              <a:t>	</a:t>
            </a:r>
            <a:r>
              <a:rPr lang="en-NZ" sz="3200" dirty="0" smtClean="0"/>
              <a:t>2</a:t>
            </a:r>
            <a:r>
              <a:rPr lang="en-NZ" sz="3200" dirty="0"/>
              <a:t>.  They use strategies for good question </a:t>
            </a:r>
            <a:r>
              <a:rPr lang="en-NZ" sz="3200" dirty="0" smtClean="0"/>
              <a:t>	construction</a:t>
            </a:r>
            <a:r>
              <a:rPr lang="en-NZ" sz="3200" dirty="0"/>
              <a:t>. </a:t>
            </a:r>
            <a:r>
              <a:rPr lang="en-NZ" sz="3200" dirty="0" smtClean="0"/>
              <a:t>This </a:t>
            </a:r>
            <a:r>
              <a:rPr lang="en-NZ" sz="3200" dirty="0" smtClean="0"/>
              <a:t>includes </a:t>
            </a:r>
            <a:r>
              <a:rPr lang="en-NZ" sz="3200" dirty="0"/>
              <a:t>clear language, making </a:t>
            </a:r>
            <a:r>
              <a:rPr lang="en-NZ" sz="3200" dirty="0" smtClean="0"/>
              <a:t>	sure </a:t>
            </a:r>
            <a:r>
              <a:rPr lang="en-NZ" sz="3200" dirty="0"/>
              <a:t>that </a:t>
            </a:r>
            <a:r>
              <a:rPr lang="en-NZ" sz="3200" dirty="0" smtClean="0"/>
              <a:t>answer </a:t>
            </a:r>
            <a:r>
              <a:rPr lang="en-NZ" sz="3200" dirty="0"/>
              <a:t>options </a:t>
            </a:r>
            <a:r>
              <a:rPr lang="en-NZ" sz="3200" dirty="0" smtClean="0"/>
              <a:t>do </a:t>
            </a:r>
            <a:r>
              <a:rPr lang="en-NZ" sz="3200" dirty="0"/>
              <a:t>not overlap, and posing </a:t>
            </a:r>
            <a:r>
              <a:rPr lang="en-NZ" sz="3200" dirty="0" smtClean="0"/>
              <a:t>	questions that </a:t>
            </a:r>
            <a:r>
              <a:rPr lang="en-NZ" sz="3200" dirty="0"/>
              <a:t>are applicable to </a:t>
            </a:r>
            <a:r>
              <a:rPr lang="en-NZ" sz="3200" dirty="0" smtClean="0"/>
              <a:t>all </a:t>
            </a:r>
            <a:r>
              <a:rPr lang="en-NZ" sz="3200" dirty="0"/>
              <a:t>participants.</a:t>
            </a:r>
          </a:p>
          <a:p>
            <a:pPr indent="0">
              <a:buNone/>
            </a:pPr>
            <a:r>
              <a:rPr lang="en-NZ" dirty="0"/>
              <a:t>		</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871882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38037" y="2162509"/>
            <a:ext cx="9791700" cy="4351338"/>
          </a:xfrm>
        </p:spPr>
        <p:txBody>
          <a:bodyPr/>
          <a:lstStyle/>
          <a:p>
            <a:pPr indent="0">
              <a:buNone/>
            </a:pPr>
            <a:r>
              <a:rPr lang="en-NZ" sz="3200" dirty="0">
                <a:cs typeface="Arial" panose="020B0604020202020204" pitchFamily="34" charset="0"/>
              </a:rPr>
              <a:t>Survey Designs – Instrument Design </a:t>
            </a:r>
          </a:p>
          <a:p>
            <a:pPr indent="0">
              <a:buNone/>
            </a:pPr>
            <a:r>
              <a:rPr lang="en-NZ" sz="3200" dirty="0">
                <a:cs typeface="Arial" panose="020B0604020202020204" pitchFamily="34" charset="0"/>
              </a:rPr>
              <a:t>	When researchers design an instrument for data collection they generally follow three steps.</a:t>
            </a:r>
          </a:p>
          <a:p>
            <a:pPr indent="0">
              <a:buNone/>
            </a:pPr>
            <a:r>
              <a:rPr lang="en-NZ" sz="3200" dirty="0">
                <a:cs typeface="Arial" panose="020B0604020202020204" pitchFamily="34" charset="0"/>
              </a:rPr>
              <a:t>			</a:t>
            </a:r>
          </a:p>
          <a:p>
            <a:pPr indent="0">
              <a:buNone/>
            </a:pPr>
            <a:r>
              <a:rPr lang="en-NZ" sz="3200" dirty="0">
                <a:cs typeface="Arial" panose="020B0604020202020204" pitchFamily="34" charset="0"/>
              </a:rPr>
              <a:t>	</a:t>
            </a:r>
            <a:r>
              <a:rPr lang="en-NZ" sz="3200" dirty="0" smtClean="0">
                <a:cs typeface="Arial" panose="020B0604020202020204" pitchFamily="34" charset="0"/>
              </a:rPr>
              <a:t>3</a:t>
            </a:r>
            <a:r>
              <a:rPr lang="en-NZ" sz="3200" dirty="0">
                <a:cs typeface="Arial" panose="020B0604020202020204" pitchFamily="34" charset="0"/>
              </a:rPr>
              <a:t>. They perform a pilot test of the questions</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2822070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smtClean="0"/>
              <a:t>Research Design</a:t>
            </a:r>
            <a:endParaRPr lang="en-US" dirty="0"/>
          </a:p>
        </p:txBody>
      </p:sp>
    </p:spTree>
    <p:extLst>
      <p:ext uri="{BB962C8B-B14F-4D97-AF65-F5344CB8AC3E}">
        <p14:creationId xmlns:p14="http://schemas.microsoft.com/office/powerpoint/2010/main" val="2360954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728415" y="2000554"/>
            <a:ext cx="9791700" cy="4351338"/>
          </a:xfrm>
        </p:spPr>
        <p:txBody>
          <a:bodyPr/>
          <a:lstStyle/>
          <a:p>
            <a:pPr indent="0">
              <a:buNone/>
            </a:pPr>
            <a:r>
              <a:rPr lang="en-NZ" sz="3200" dirty="0">
                <a:cs typeface="Arial" panose="020B0604020202020204" pitchFamily="34" charset="0"/>
              </a:rPr>
              <a:t>Experimental Design</a:t>
            </a:r>
          </a:p>
          <a:p>
            <a:pPr indent="0">
              <a:buNone/>
            </a:pPr>
            <a:r>
              <a:rPr lang="en-NZ" sz="3200" dirty="0" smtClean="0">
                <a:cs typeface="Arial" panose="020B0604020202020204" pitchFamily="34" charset="0"/>
              </a:rPr>
              <a:t>This </a:t>
            </a:r>
            <a:r>
              <a:rPr lang="en-NZ" sz="3200" dirty="0">
                <a:cs typeface="Arial" panose="020B0604020202020204" pitchFamily="34" charset="0"/>
              </a:rPr>
              <a:t>means that you attempt to control all of the variables </a:t>
            </a:r>
            <a:r>
              <a:rPr lang="en-NZ" sz="3200" dirty="0" smtClean="0">
                <a:cs typeface="Arial" panose="020B0604020202020204" pitchFamily="34" charset="0"/>
              </a:rPr>
              <a:t>that </a:t>
            </a:r>
            <a:r>
              <a:rPr lang="en-NZ" sz="3200" dirty="0">
                <a:cs typeface="Arial" panose="020B0604020202020204" pitchFamily="34" charset="0"/>
              </a:rPr>
              <a:t>influence the outcome except the dependent variable. When the independent variable influences the dependent variable, we can say that the independent variable “caused” or “probably caused” the dependent variable.</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a:t>Research Design</a:t>
            </a:r>
          </a:p>
        </p:txBody>
      </p:sp>
    </p:spTree>
    <p:extLst>
      <p:ext uri="{BB962C8B-B14F-4D97-AF65-F5344CB8AC3E}">
        <p14:creationId xmlns:p14="http://schemas.microsoft.com/office/powerpoint/2010/main" val="2478059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620289" y="2174760"/>
            <a:ext cx="9791700" cy="3328266"/>
          </a:xfrm>
        </p:spPr>
        <p:txBody>
          <a:bodyPr/>
          <a:lstStyle/>
          <a:p>
            <a:pPr indent="0">
              <a:buNone/>
            </a:pPr>
            <a:r>
              <a:rPr lang="en-NZ" sz="3200" dirty="0">
                <a:cs typeface="Arial" panose="020B0604020202020204" pitchFamily="34" charset="0"/>
              </a:rPr>
              <a:t>Experimental Design</a:t>
            </a:r>
          </a:p>
          <a:p>
            <a:pPr indent="0">
              <a:buNone/>
            </a:pPr>
            <a:r>
              <a:rPr lang="en-NZ" sz="3200" dirty="0" smtClean="0">
                <a:cs typeface="Arial" panose="020B0604020202020204" pitchFamily="34" charset="0"/>
              </a:rPr>
              <a:t>In </a:t>
            </a:r>
            <a:r>
              <a:rPr lang="en-NZ" sz="3200" dirty="0">
                <a:cs typeface="Arial" panose="020B0604020202020204" pitchFamily="34" charset="0"/>
              </a:rPr>
              <a:t>practice </a:t>
            </a:r>
            <a:r>
              <a:rPr lang="en-NZ" sz="3200" b="1" dirty="0">
                <a:cs typeface="Arial" panose="020B0604020202020204" pitchFamily="34" charset="0"/>
              </a:rPr>
              <a:t>factors</a:t>
            </a:r>
            <a:r>
              <a:rPr lang="en-NZ" sz="3200" dirty="0">
                <a:cs typeface="Arial" panose="020B0604020202020204" pitchFamily="34" charset="0"/>
              </a:rPr>
              <a:t> that participants bring to an experiment can never be totally controlled – some bias or error will always affect the outcome of a study.</a:t>
            </a:r>
          </a:p>
          <a:p>
            <a:pPr marL="0" lvl="0" indent="0">
              <a:buNone/>
            </a:pPr>
            <a:endParaRPr lang="en-US" dirty="0" smtClean="0">
              <a:latin typeface="Arial" panose="020B0604020202020204" pitchFamily="34" charset="0"/>
              <a:cs typeface="Arial" panose="020B0604020202020204" pitchFamily="34" charset="0"/>
            </a:endParaRPr>
          </a:p>
        </p:txBody>
      </p:sp>
      <p:sp>
        <p:nvSpPr>
          <p:cNvPr id="13" name="Title 12"/>
          <p:cNvSpPr>
            <a:spLocks noGrp="1"/>
          </p:cNvSpPr>
          <p:nvPr>
            <p:ph type="title"/>
          </p:nvPr>
        </p:nvSpPr>
        <p:spPr>
          <a:xfrm>
            <a:off x="0" y="0"/>
            <a:ext cx="9029700" cy="1325563"/>
          </a:xfrm>
        </p:spPr>
        <p:txBody>
          <a:bodyPr/>
          <a:lstStyle/>
          <a:p>
            <a:r>
              <a:rPr lang="en-US" dirty="0"/>
              <a:t>Research Design</a:t>
            </a:r>
          </a:p>
        </p:txBody>
      </p:sp>
    </p:spTree>
    <p:extLst>
      <p:ext uri="{BB962C8B-B14F-4D97-AF65-F5344CB8AC3E}">
        <p14:creationId xmlns:p14="http://schemas.microsoft.com/office/powerpoint/2010/main" val="1577393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loud skipper design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1">
          <a:schemeClr val="accent2"/>
        </a:lnRef>
        <a:fillRef idx="2">
          <a:schemeClr val="accent2"/>
        </a:fillRef>
        <a:effectRef idx="1">
          <a:schemeClr val="accent2"/>
        </a:effectRef>
        <a:fontRef idx="minor">
          <a:schemeClr val="dk1"/>
        </a:fontRef>
      </a:style>
    </a:spDef>
    <a:lnDef>
      <a:spPr/>
      <a:bodyPr/>
      <a:lstStyle/>
      <a:style>
        <a:lnRef idx="1">
          <a:schemeClr val="accent2"/>
        </a:lnRef>
        <a:fillRef idx="0">
          <a:schemeClr val="accent2"/>
        </a:fillRef>
        <a:effectRef idx="0">
          <a:schemeClr val="accent2"/>
        </a:effectRef>
        <a:fontRef idx="minor">
          <a:schemeClr val="tx1"/>
        </a:fontRef>
      </a:style>
    </a:lnDef>
    <a:txDef>
      <a:spPr>
        <a:noFill/>
        <a:ln>
          <a:solidFill>
            <a:schemeClr val="bg2"/>
          </a:solidFill>
        </a:ln>
      </a:spPr>
      <a:bodyPr wrap="square" rtlCol="0" anchor="ctr" anchorCtr="1">
        <a:spAutoFit/>
      </a:bodyPr>
      <a:lstStyle>
        <a:defPPr>
          <a:defRPr dirty="0"/>
        </a:defPPr>
      </a:lstStyle>
    </a:txDef>
  </a:objectDefaults>
  <a:extraClrSchemeLst/>
  <a:extLst>
    <a:ext uri="{05A4C25C-085E-4340-85A3-A5531E510DB2}">
      <thm15:themeFamily xmlns:thm15="http://schemas.microsoft.com/office/thememl/2012/main" name="Cloud skipper design template" id="{30DBBF30-EDA2-4408-9702-3B0A8AED6F12}" vid="{0F128B79-39D4-4007-9EC6-E245A2CC91E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A1AFEDE-5CAF-4D05-AC35-0F55C5366E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Cloud skipper design slides</Template>
  <TotalTime>0</TotalTime>
  <Words>1635</Words>
  <Application>Microsoft Office PowerPoint</Application>
  <PresentationFormat>Widescreen</PresentationFormat>
  <Paragraphs>241</Paragraphs>
  <Slides>72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72</vt:i4>
      </vt:variant>
    </vt:vector>
  </HeadingPairs>
  <TitlesOfParts>
    <vt:vector size="76" baseType="lpstr">
      <vt:lpstr>Arial</vt:lpstr>
      <vt:lpstr>Calibri</vt:lpstr>
      <vt:lpstr>Cambria</vt:lpstr>
      <vt:lpstr>Cloud skipper design template</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PowerPoint Presentation</vt:lpstr>
      <vt:lpstr>PowerPoint Presentation</vt:lpstr>
      <vt:lpstr>Research Design</vt:lpstr>
      <vt:lpstr>Research Design </vt:lpstr>
      <vt:lpstr>Research Design </vt:lpstr>
      <vt:lpstr>Research Design  </vt:lpstr>
      <vt:lpstr>Research Design</vt:lpstr>
      <vt:lpstr>Research Design</vt:lpstr>
      <vt:lpstr>Research Design </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Design Research</vt:lpstr>
      <vt:lpstr>Research Design</vt:lpstr>
      <vt:lpstr>Research Design </vt:lpstr>
      <vt:lpstr>Research Design</vt:lpstr>
      <vt:lpstr>Research Design </vt:lpstr>
      <vt:lpstr>Research Design</vt:lpstr>
      <vt:lpstr>Research Desigh</vt:lpstr>
      <vt:lpstr>Research Design </vt:lpstr>
      <vt:lpstr>Research Design</vt:lpstr>
      <vt:lpstr>Research Design</vt:lpstr>
      <vt:lpstr>Research Design </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lpstr>Research Design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2015-08-24T23:19:41Z</dcterms:created>
  <dcterms:modified xsi:type="dcterms:W3CDTF">2016-08-03T02:57:18Z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TC034605089991</vt:lpwstr>
  </property>
</Properties>
</file>

<file path=docProps/thumbnail.jpeg>
</file>